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9" r:id="rId3"/>
    <p:sldId id="284" r:id="rId4"/>
    <p:sldId id="285" r:id="rId5"/>
    <p:sldId id="286" r:id="rId6"/>
    <p:sldId id="287" r:id="rId7"/>
    <p:sldId id="288" r:id="rId8"/>
    <p:sldId id="289" r:id="rId9"/>
    <p:sldId id="290" r:id="rId10"/>
    <p:sldId id="298" r:id="rId11"/>
    <p:sldId id="291" r:id="rId12"/>
    <p:sldId id="292" r:id="rId13"/>
    <p:sldId id="293" r:id="rId14"/>
    <p:sldId id="294" r:id="rId15"/>
    <p:sldId id="295" r:id="rId16"/>
    <p:sldId id="296" r:id="rId17"/>
    <p:sldId id="297" r:id="rId18"/>
    <p:sldId id="299" r:id="rId19"/>
    <p:sldId id="300" r:id="rId20"/>
    <p:sldId id="301" r:id="rId21"/>
    <p:sldId id="302" r:id="rId22"/>
    <p:sldId id="306" r:id="rId23"/>
    <p:sldId id="305" r:id="rId24"/>
    <p:sldId id="304" r:id="rId25"/>
    <p:sldId id="275" r:id="rId26"/>
    <p:sldId id="303" r:id="rId27"/>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218" autoAdjust="0"/>
  </p:normalViewPr>
  <p:slideViewPr>
    <p:cSldViewPr>
      <p:cViewPr varScale="1">
        <p:scale>
          <a:sx n="62" d="100"/>
          <a:sy n="62" d="100"/>
        </p:scale>
        <p:origin x="1090" y="43"/>
      </p:cViewPr>
      <p:guideLst>
        <p:guide orient="horz" pos="2160"/>
        <p:guide pos="2880"/>
      </p:guideLst>
    </p:cSldViewPr>
  </p:slideViewPr>
  <p:notesTextViewPr>
    <p:cViewPr>
      <p:scale>
        <a:sx n="1" d="1"/>
        <a:sy n="1" d="1"/>
      </p:scale>
      <p:origin x="0" y="0"/>
    </p:cViewPr>
  </p:notesTextViewPr>
  <p:sorterViewPr>
    <p:cViewPr>
      <p:scale>
        <a:sx n="100" d="100"/>
        <a:sy n="100" d="100"/>
      </p:scale>
      <p:origin x="0" y="-459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9ACBFA-5E22-4A43-B343-20BA319A1090}" type="datetimeFigureOut">
              <a:rPr lang="en-AU" smtClean="0"/>
              <a:t>5/10/2018</a:t>
            </a:fld>
            <a:endParaRPr lang="en-AU"/>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FE109A-171C-45A6-95C6-09B83F28E3C7}" type="slidenum">
              <a:rPr lang="en-AU" smtClean="0"/>
              <a:t>‹#›</a:t>
            </a:fld>
            <a:endParaRPr lang="en-AU"/>
          </a:p>
        </p:txBody>
      </p:sp>
    </p:spTree>
    <p:extLst>
      <p:ext uri="{BB962C8B-B14F-4D97-AF65-F5344CB8AC3E}">
        <p14:creationId xmlns:p14="http://schemas.microsoft.com/office/powerpoint/2010/main" val="37457922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biblegateway.com/passage/?search=1%20Samuel+15&amp;version=NKJV#fen-NKJV-7584d"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biblegateway.com/passage/?search=1+Tim+4&amp;version=NKJV#fen-NKJV-29749a"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biblegateway.com/passage/?search=1+Tim+4&amp;version=NKJV#fen-NKJV-29749a"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biblegateway.com/passage/?search=Luke+6:48-49&amp;version=NKJV#fen-NKJV-25195a"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biblegateway.com/passage/?search=Luke+6:48-49&amp;version=NKJV#fen-NKJV-25195a"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Last Sunday, we heard a message from Uncle Donald on Tell my people I love them and we went through Isa 40 focusing on who God is. When we realise how great God is, everything else pales in insignificance. Our Great God wants us to know how loved and how cared for we are despite what our current experiences might be. </a:t>
            </a:r>
          </a:p>
          <a:p>
            <a:endParaRPr lang="en-AU" dirty="0"/>
          </a:p>
          <a:p>
            <a:r>
              <a:rPr lang="en-AU" dirty="0"/>
              <a:t>Today, I’d like to share on being </a:t>
            </a:r>
            <a:r>
              <a:rPr lang="en-AU" b="1" dirty="0"/>
              <a:t>unshaken </a:t>
            </a:r>
            <a:r>
              <a:rPr lang="en-AU" b="0" dirty="0"/>
              <a:t>in times of shaking. As we’ll go through this morning, we are living in the last days. In the Daniel class, we established that the last days are right now (they started when Jesus came). Scripture tells us many things about the last days. </a:t>
            </a:r>
          </a:p>
          <a:p>
            <a:endParaRPr lang="en-AU" b="0" dirty="0"/>
          </a:p>
          <a:p>
            <a:r>
              <a:rPr lang="en-AU" b="0" dirty="0"/>
              <a:t>So, how do we remain steadfast and unshaken during these times? As was shared last Sunday, when we have a proper perspective of God and we’re clear on who He is, and we have a right attitude towards Him, everything else is rather insignificant in comparison. </a:t>
            </a:r>
          </a:p>
          <a:p>
            <a:endParaRPr lang="en-AU" dirty="0"/>
          </a:p>
          <a:p>
            <a:endParaRPr lang="en-AU" dirty="0"/>
          </a:p>
        </p:txBody>
      </p:sp>
      <p:sp>
        <p:nvSpPr>
          <p:cNvPr id="4" name="Slide Number Placeholder 3"/>
          <p:cNvSpPr>
            <a:spLocks noGrp="1"/>
          </p:cNvSpPr>
          <p:nvPr>
            <p:ph type="sldNum" sz="quarter" idx="5"/>
          </p:nvPr>
        </p:nvSpPr>
        <p:spPr/>
        <p:txBody>
          <a:bodyPr/>
          <a:lstStyle/>
          <a:p>
            <a:fld id="{55FE109A-171C-45A6-95C6-09B83F28E3C7}" type="slidenum">
              <a:rPr lang="en-AU" smtClean="0"/>
              <a:t>1</a:t>
            </a:fld>
            <a:endParaRPr lang="en-AU"/>
          </a:p>
        </p:txBody>
      </p:sp>
    </p:spTree>
    <p:extLst>
      <p:ext uri="{BB962C8B-B14F-4D97-AF65-F5344CB8AC3E}">
        <p14:creationId xmlns:p14="http://schemas.microsoft.com/office/powerpoint/2010/main" val="7576779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a:solidFill>
                  <a:schemeClr val="tx1"/>
                </a:solidFill>
                <a:effectLst/>
                <a:latin typeface="+mn-lt"/>
                <a:ea typeface="+mn-ea"/>
                <a:cs typeface="+mn-cs"/>
              </a:rPr>
              <a:t>Introduction</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We’re spending a lot of time talking about foundation – the advanced class on Sunday afternoons, Life group lessons with Derek Prince, we’ve covered material before in life groups and other classes. </a:t>
            </a:r>
          </a:p>
          <a:p>
            <a:r>
              <a:rPr lang="en-AU" sz="1200" kern="1200" dirty="0">
                <a:solidFill>
                  <a:schemeClr val="tx1"/>
                </a:solidFill>
                <a:effectLst/>
                <a:latin typeface="+mn-lt"/>
                <a:ea typeface="+mn-ea"/>
                <a:cs typeface="+mn-cs"/>
              </a:rPr>
              <a:t>Let’s get this out there. Times of testing </a:t>
            </a:r>
            <a:r>
              <a:rPr lang="en-AU" sz="1200" b="1" kern="1200" dirty="0">
                <a:solidFill>
                  <a:schemeClr val="tx1"/>
                </a:solidFill>
                <a:effectLst/>
                <a:latin typeface="+mn-lt"/>
                <a:ea typeface="+mn-ea"/>
                <a:cs typeface="+mn-cs"/>
              </a:rPr>
              <a:t>will come. </a:t>
            </a:r>
            <a:r>
              <a:rPr lang="en-AU" sz="1200" kern="1200" dirty="0">
                <a:solidFill>
                  <a:schemeClr val="tx1"/>
                </a:solidFill>
                <a:effectLst/>
                <a:latin typeface="+mn-lt"/>
                <a:ea typeface="+mn-ea"/>
                <a:cs typeface="+mn-cs"/>
              </a:rPr>
              <a:t>It’s not a question of </a:t>
            </a:r>
            <a:r>
              <a:rPr lang="en-AU" sz="1200" b="1" kern="1200" dirty="0">
                <a:solidFill>
                  <a:schemeClr val="tx1"/>
                </a:solidFill>
                <a:effectLst/>
                <a:latin typeface="+mn-lt"/>
                <a:ea typeface="+mn-ea"/>
                <a:cs typeface="+mn-cs"/>
              </a:rPr>
              <a:t>if</a:t>
            </a:r>
            <a:r>
              <a:rPr lang="en-AU" sz="1200" kern="1200" dirty="0">
                <a:solidFill>
                  <a:schemeClr val="tx1"/>
                </a:solidFill>
                <a:effectLst/>
                <a:latin typeface="+mn-lt"/>
                <a:ea typeface="+mn-ea"/>
                <a:cs typeface="+mn-cs"/>
              </a:rPr>
              <a:t> but rather </a:t>
            </a:r>
            <a:r>
              <a:rPr lang="en-AU" sz="1200" b="1" kern="1200" dirty="0">
                <a:solidFill>
                  <a:schemeClr val="tx1"/>
                </a:solidFill>
                <a:effectLst/>
                <a:latin typeface="+mn-lt"/>
                <a:ea typeface="+mn-ea"/>
                <a:cs typeface="+mn-cs"/>
              </a:rPr>
              <a:t>when. </a:t>
            </a:r>
            <a:r>
              <a:rPr lang="en-AU" sz="1200" kern="1200" dirty="0">
                <a:solidFill>
                  <a:schemeClr val="tx1"/>
                </a:solidFill>
                <a:effectLst/>
                <a:latin typeface="+mn-lt"/>
                <a:ea typeface="+mn-ea"/>
                <a:cs typeface="+mn-cs"/>
              </a:rPr>
              <a:t>So when they come, how will we fare? </a:t>
            </a:r>
          </a:p>
          <a:p>
            <a:r>
              <a:rPr lang="en-AU" sz="1200" kern="1200" dirty="0">
                <a:solidFill>
                  <a:schemeClr val="tx1"/>
                </a:solidFill>
                <a:effectLst/>
                <a:latin typeface="+mn-lt"/>
                <a:ea typeface="+mn-ea"/>
                <a:cs typeface="+mn-cs"/>
              </a:rPr>
              <a:t>Psalms 111-112 provides a description of a man who fears the Lord which leads to doing His commandments, what his rewards are (the blessings that he receives as a result) etc. </a:t>
            </a:r>
          </a:p>
          <a:p>
            <a:r>
              <a:rPr lang="en-AU" sz="1200" kern="1200" dirty="0">
                <a:solidFill>
                  <a:schemeClr val="tx1"/>
                </a:solidFill>
                <a:effectLst/>
                <a:latin typeface="+mn-lt"/>
                <a:ea typeface="+mn-ea"/>
                <a:cs typeface="+mn-cs"/>
              </a:rPr>
              <a:t>Amongst all those blessings, it describes him as </a:t>
            </a:r>
          </a:p>
          <a:p>
            <a:pPr lvl="0"/>
            <a:r>
              <a:rPr lang="en-AU" sz="1200" b="1" kern="1200" dirty="0">
                <a:solidFill>
                  <a:schemeClr val="tx1"/>
                </a:solidFill>
                <a:effectLst/>
                <a:latin typeface="+mn-lt"/>
                <a:ea typeface="+mn-ea"/>
                <a:cs typeface="+mn-cs"/>
              </a:rPr>
              <a:t>Never be shaken</a:t>
            </a:r>
            <a:endParaRPr lang="en-AU" sz="1200" kern="1200" dirty="0">
              <a:solidFill>
                <a:schemeClr val="tx1"/>
              </a:solidFill>
              <a:effectLst/>
              <a:latin typeface="+mn-lt"/>
              <a:ea typeface="+mn-ea"/>
              <a:cs typeface="+mn-cs"/>
            </a:endParaRPr>
          </a:p>
          <a:p>
            <a:pPr lvl="0"/>
            <a:r>
              <a:rPr lang="en-AU" sz="1200" b="1" kern="1200" dirty="0">
                <a:solidFill>
                  <a:schemeClr val="tx1"/>
                </a:solidFill>
                <a:effectLst/>
                <a:latin typeface="+mn-lt"/>
                <a:ea typeface="+mn-ea"/>
                <a:cs typeface="+mn-cs"/>
              </a:rPr>
              <a:t>His heart is steadfast</a:t>
            </a:r>
            <a:endParaRPr lang="en-AU" sz="1200" kern="1200" dirty="0">
              <a:solidFill>
                <a:schemeClr val="tx1"/>
              </a:solidFill>
              <a:effectLst/>
              <a:latin typeface="+mn-lt"/>
              <a:ea typeface="+mn-ea"/>
              <a:cs typeface="+mn-cs"/>
            </a:endParaRPr>
          </a:p>
          <a:p>
            <a:pPr lvl="0"/>
            <a:r>
              <a:rPr lang="en-AU" sz="1200" b="1" kern="1200" dirty="0">
                <a:solidFill>
                  <a:schemeClr val="tx1"/>
                </a:solidFill>
                <a:effectLst/>
                <a:latin typeface="+mn-lt"/>
                <a:ea typeface="+mn-ea"/>
                <a:cs typeface="+mn-cs"/>
              </a:rPr>
              <a:t>His heart is established</a:t>
            </a:r>
            <a:endParaRPr lang="en-AU" sz="1200" kern="1200" dirty="0">
              <a:solidFill>
                <a:schemeClr val="tx1"/>
              </a:solidFill>
              <a:effectLst/>
              <a:latin typeface="+mn-lt"/>
              <a:ea typeface="+mn-ea"/>
              <a:cs typeface="+mn-cs"/>
            </a:endParaRPr>
          </a:p>
          <a:p>
            <a:pPr lvl="0"/>
            <a:r>
              <a:rPr lang="en-AU" sz="1200" b="1" kern="1200" dirty="0">
                <a:solidFill>
                  <a:schemeClr val="tx1"/>
                </a:solidFill>
                <a:effectLst/>
                <a:latin typeface="+mn-lt"/>
                <a:ea typeface="+mn-ea"/>
                <a:cs typeface="+mn-cs"/>
              </a:rPr>
              <a:t>He will not be afraid.</a:t>
            </a:r>
            <a:endParaRPr lang="en-AU" sz="1200" kern="1200" dirty="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5"/>
          </p:nvPr>
        </p:nvSpPr>
        <p:spPr/>
        <p:txBody>
          <a:bodyPr/>
          <a:lstStyle/>
          <a:p>
            <a:fld id="{55FE109A-171C-45A6-95C6-09B83F28E3C7}" type="slidenum">
              <a:rPr lang="en-AU" smtClean="0"/>
              <a:t>7</a:t>
            </a:fld>
            <a:endParaRPr lang="en-AU"/>
          </a:p>
        </p:txBody>
      </p:sp>
    </p:spTree>
    <p:extLst>
      <p:ext uri="{BB962C8B-B14F-4D97-AF65-F5344CB8AC3E}">
        <p14:creationId xmlns:p14="http://schemas.microsoft.com/office/powerpoint/2010/main" val="793386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In our SOAP reading (1 Samuel), we have an interesting comparison between Saul and David that gives us a real life picture of what it means to be unshakeable in times of shaking. We will take some time to study these two and look into their attitudes, their behaviours and their destinies. </a:t>
            </a:r>
          </a:p>
          <a:p>
            <a:r>
              <a:rPr lang="en-AU" sz="1200" i="1" kern="1200" dirty="0">
                <a:solidFill>
                  <a:schemeClr val="tx1"/>
                </a:solidFill>
                <a:effectLst/>
                <a:latin typeface="+mn-lt"/>
                <a:ea typeface="+mn-ea"/>
                <a:cs typeface="+mn-cs"/>
              </a:rPr>
              <a:t>A person’s philosophy determines their beliefs</a:t>
            </a:r>
            <a:endParaRPr lang="en-AU" sz="1200" kern="1200" dirty="0">
              <a:solidFill>
                <a:schemeClr val="tx1"/>
              </a:solidFill>
              <a:effectLst/>
              <a:latin typeface="+mn-lt"/>
              <a:ea typeface="+mn-ea"/>
              <a:cs typeface="+mn-cs"/>
            </a:endParaRPr>
          </a:p>
          <a:p>
            <a:r>
              <a:rPr lang="en-AU" sz="1200" i="1" kern="1200" dirty="0">
                <a:solidFill>
                  <a:schemeClr val="tx1"/>
                </a:solidFill>
                <a:effectLst/>
                <a:latin typeface="+mn-lt"/>
                <a:ea typeface="+mn-ea"/>
                <a:cs typeface="+mn-cs"/>
              </a:rPr>
              <a:t>A person’s belief determines their attitudes</a:t>
            </a:r>
            <a:endParaRPr lang="en-AU" sz="1200" kern="1200" dirty="0">
              <a:solidFill>
                <a:schemeClr val="tx1"/>
              </a:solidFill>
              <a:effectLst/>
              <a:latin typeface="+mn-lt"/>
              <a:ea typeface="+mn-ea"/>
              <a:cs typeface="+mn-cs"/>
            </a:endParaRPr>
          </a:p>
          <a:p>
            <a:r>
              <a:rPr lang="en-AU" sz="1200" i="1" kern="1200" dirty="0">
                <a:solidFill>
                  <a:schemeClr val="tx1"/>
                </a:solidFill>
                <a:effectLst/>
                <a:latin typeface="+mn-lt"/>
                <a:ea typeface="+mn-ea"/>
                <a:cs typeface="+mn-cs"/>
              </a:rPr>
              <a:t>A person’s attitude determines their behaviour</a:t>
            </a:r>
            <a:endParaRPr lang="en-AU" sz="1200" kern="1200" dirty="0">
              <a:solidFill>
                <a:schemeClr val="tx1"/>
              </a:solidFill>
              <a:effectLst/>
              <a:latin typeface="+mn-lt"/>
              <a:ea typeface="+mn-ea"/>
              <a:cs typeface="+mn-cs"/>
            </a:endParaRPr>
          </a:p>
          <a:p>
            <a:r>
              <a:rPr lang="en-AU" sz="1200" i="1" kern="1200" dirty="0">
                <a:solidFill>
                  <a:schemeClr val="tx1"/>
                </a:solidFill>
                <a:effectLst/>
                <a:latin typeface="+mn-lt"/>
                <a:ea typeface="+mn-ea"/>
                <a:cs typeface="+mn-cs"/>
              </a:rPr>
              <a:t>A person’s behaviour determines their character</a:t>
            </a:r>
            <a:endParaRPr lang="en-AU" sz="1200" kern="1200" dirty="0">
              <a:solidFill>
                <a:schemeClr val="tx1"/>
              </a:solidFill>
              <a:effectLst/>
              <a:latin typeface="+mn-lt"/>
              <a:ea typeface="+mn-ea"/>
              <a:cs typeface="+mn-cs"/>
            </a:endParaRPr>
          </a:p>
          <a:p>
            <a:r>
              <a:rPr lang="en-AU" sz="1200" i="1" kern="1200" dirty="0">
                <a:solidFill>
                  <a:schemeClr val="tx1"/>
                </a:solidFill>
                <a:effectLst/>
                <a:latin typeface="+mn-lt"/>
                <a:ea typeface="+mn-ea"/>
                <a:cs typeface="+mn-cs"/>
              </a:rPr>
              <a:t>A person’s character determines their DESTINY </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We all want to have great futures and destinies but it all starts with our philosophy / beliefs. What we think determines our outcome. </a:t>
            </a:r>
          </a:p>
          <a:p>
            <a:endParaRPr lang="en-AU" dirty="0"/>
          </a:p>
        </p:txBody>
      </p:sp>
      <p:sp>
        <p:nvSpPr>
          <p:cNvPr id="4" name="Slide Number Placeholder 3"/>
          <p:cNvSpPr>
            <a:spLocks noGrp="1"/>
          </p:cNvSpPr>
          <p:nvPr>
            <p:ph type="sldNum" sz="quarter" idx="5"/>
          </p:nvPr>
        </p:nvSpPr>
        <p:spPr/>
        <p:txBody>
          <a:bodyPr/>
          <a:lstStyle/>
          <a:p>
            <a:fld id="{55FE109A-171C-45A6-95C6-09B83F28E3C7}" type="slidenum">
              <a:rPr lang="en-AU" smtClean="0"/>
              <a:t>8</a:t>
            </a:fld>
            <a:endParaRPr lang="en-AU"/>
          </a:p>
        </p:txBody>
      </p:sp>
    </p:spTree>
    <p:extLst>
      <p:ext uri="{BB962C8B-B14F-4D97-AF65-F5344CB8AC3E}">
        <p14:creationId xmlns:p14="http://schemas.microsoft.com/office/powerpoint/2010/main" val="22978543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As we look into the lives of Saul and David. You will notice a very big difference between their beliefs, attitudes, behaviours, character and resulting destiny. An acronym that has been helpful to me and countless others. </a:t>
            </a:r>
          </a:p>
          <a:p>
            <a:r>
              <a:rPr lang="en-AU" sz="1200" b="1" kern="1200" dirty="0">
                <a:solidFill>
                  <a:schemeClr val="tx1"/>
                </a:solidFill>
                <a:effectLst/>
                <a:latin typeface="+mn-lt"/>
                <a:ea typeface="+mn-ea"/>
                <a:cs typeface="+mn-cs"/>
              </a:rPr>
              <a:t>Blame – </a:t>
            </a:r>
            <a:r>
              <a:rPr lang="en-AU" sz="1200" kern="1200" dirty="0">
                <a:solidFill>
                  <a:schemeClr val="tx1"/>
                </a:solidFill>
                <a:effectLst/>
                <a:latin typeface="+mn-lt"/>
                <a:ea typeface="+mn-ea"/>
                <a:cs typeface="+mn-cs"/>
              </a:rPr>
              <a:t>If she didn’t do this, They did this, (shifting the responsibility to someone else) </a:t>
            </a:r>
          </a:p>
          <a:p>
            <a:r>
              <a:rPr lang="en-AU" sz="1200" b="1" kern="1200" dirty="0">
                <a:solidFill>
                  <a:schemeClr val="tx1"/>
                </a:solidFill>
                <a:effectLst/>
                <a:latin typeface="+mn-lt"/>
                <a:ea typeface="+mn-ea"/>
                <a:cs typeface="+mn-cs"/>
              </a:rPr>
              <a:t>Excuses – </a:t>
            </a:r>
            <a:r>
              <a:rPr lang="en-AU" sz="1200" kern="1200" dirty="0">
                <a:solidFill>
                  <a:schemeClr val="tx1"/>
                </a:solidFill>
                <a:effectLst/>
                <a:latin typeface="+mn-lt"/>
                <a:ea typeface="+mn-ea"/>
                <a:cs typeface="+mn-cs"/>
              </a:rPr>
              <a:t>If only I had more time, (a reason to justify my actions)</a:t>
            </a:r>
          </a:p>
          <a:p>
            <a:r>
              <a:rPr lang="en-AU" sz="1200" b="1" kern="1200" dirty="0">
                <a:solidFill>
                  <a:schemeClr val="tx1"/>
                </a:solidFill>
                <a:effectLst/>
                <a:latin typeface="+mn-lt"/>
                <a:ea typeface="+mn-ea"/>
                <a:cs typeface="+mn-cs"/>
              </a:rPr>
              <a:t>Denial – </a:t>
            </a:r>
            <a:r>
              <a:rPr lang="en-AU" sz="1200" kern="1200" dirty="0">
                <a:solidFill>
                  <a:schemeClr val="tx1"/>
                </a:solidFill>
                <a:effectLst/>
                <a:latin typeface="+mn-lt"/>
                <a:ea typeface="+mn-ea"/>
                <a:cs typeface="+mn-cs"/>
              </a:rPr>
              <a:t>I didn’t do that, it never happened, I never said that, (refusal to admit the truth)</a:t>
            </a:r>
          </a:p>
          <a:p>
            <a:endParaRPr lang="en-AU" dirty="0"/>
          </a:p>
          <a:p>
            <a:endParaRPr lang="en-AU" dirty="0"/>
          </a:p>
        </p:txBody>
      </p:sp>
      <p:sp>
        <p:nvSpPr>
          <p:cNvPr id="4" name="Slide Number Placeholder 3"/>
          <p:cNvSpPr>
            <a:spLocks noGrp="1"/>
          </p:cNvSpPr>
          <p:nvPr>
            <p:ph type="sldNum" sz="quarter" idx="5"/>
          </p:nvPr>
        </p:nvSpPr>
        <p:spPr/>
        <p:txBody>
          <a:bodyPr/>
          <a:lstStyle/>
          <a:p>
            <a:fld id="{55FE109A-171C-45A6-95C6-09B83F28E3C7}" type="slidenum">
              <a:rPr lang="en-AU" smtClean="0"/>
              <a:t>9</a:t>
            </a:fld>
            <a:endParaRPr lang="en-AU"/>
          </a:p>
        </p:txBody>
      </p:sp>
    </p:spTree>
    <p:extLst>
      <p:ext uri="{BB962C8B-B14F-4D97-AF65-F5344CB8AC3E}">
        <p14:creationId xmlns:p14="http://schemas.microsoft.com/office/powerpoint/2010/main" val="23452805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u="sng" kern="1200" dirty="0">
                <a:solidFill>
                  <a:schemeClr val="tx1"/>
                </a:solidFill>
                <a:effectLst/>
                <a:latin typeface="+mn-lt"/>
                <a:ea typeface="+mn-ea"/>
                <a:cs typeface="+mn-cs"/>
              </a:rPr>
              <a:t>1 Sam 13 – When he conducted the sacrifice</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Newly appointed king (had only reigned two years). He decides to gather together an army of 3,000 men to fight the Philistines. Jonathan takes out a garrison (strategic fort) and Israel is called to Gilgal. Meanwhile, the Philistines respond by bringing out their army which effectively has the Israelites outnumbered 12:1 (3,000 vs 36,000). It is while the Israelites are gathering at Gilgal that Saul waits for Samuel to come to offer sacrifices. Their victory is eclipsed by impending danger as they are acutely aware that the Philistines outnumber them and the odds are stacked against them (the Philistines controlled weapons manufacturing. Imagine the only factory that makes swords, shields etc was in a different country). v6 says that the people were so afraid that they hid in caves, bushes, rocks, pits and v7 says they were trembling. Waiting for Samuel seemed like forever. V8 says that Saul waited for 7 days as instructed by Samuel by the time, the people started to scatter. Saul takes matters into his own hands because he can’t wait any longer and offers the sacrifice himself. While this may seem like an efficient thing to do and an action that would cement his leadership (so that others would view him as decisive and taking charge), instead, it draws criticism from the prophet Samuel. Why have you done this? This moment becomes a decisive moment in Saul’s life where Samuel states that instead of this being the moment that God establishes Saul’s kingship, instead, God has found someone else to take the throne. Someone after His own heart. </a:t>
            </a:r>
          </a:p>
          <a:p>
            <a:endParaRPr lang="en-AU" dirty="0"/>
          </a:p>
        </p:txBody>
      </p:sp>
      <p:sp>
        <p:nvSpPr>
          <p:cNvPr id="4" name="Slide Number Placeholder 3"/>
          <p:cNvSpPr>
            <a:spLocks noGrp="1"/>
          </p:cNvSpPr>
          <p:nvPr>
            <p:ph type="sldNum" sz="quarter" idx="5"/>
          </p:nvPr>
        </p:nvSpPr>
        <p:spPr/>
        <p:txBody>
          <a:bodyPr/>
          <a:lstStyle/>
          <a:p>
            <a:fld id="{55FE109A-171C-45A6-95C6-09B83F28E3C7}" type="slidenum">
              <a:rPr lang="en-AU" smtClean="0"/>
              <a:t>11</a:t>
            </a:fld>
            <a:endParaRPr lang="en-AU"/>
          </a:p>
        </p:txBody>
      </p:sp>
    </p:spTree>
    <p:extLst>
      <p:ext uri="{BB962C8B-B14F-4D97-AF65-F5344CB8AC3E}">
        <p14:creationId xmlns:p14="http://schemas.microsoft.com/office/powerpoint/2010/main" val="20557224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v6 says that the people were so afraid that they hid in caves, bushes, rocks, pits and v7 says they were trembling. Waiting for Samuel seemed like forever. V8 says that Saul waited for 7 days as instructed by Samuel by the time, the people started to scatter. Saul takes matters into his own hands because he can’t wait any longer and offers the sacrifice himself. While this may seem like an efficient thing to do and an action that would cement his leadership (so that others would view him as decisive and taking charge), instead, it draws criticism from the prophet Samuel. Why have you done this? This moment becomes a decisive moment in Saul’s life where Samuel states that instead of this being the moment that God establishes Saul’s kingship, instead, God has found someone else to take the throne. Someone after His own heart. </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Why such a harsh punishment for one failure?  ANSWER: Saul knew that he was </a:t>
            </a:r>
            <a:r>
              <a:rPr lang="en-AU" sz="1200" b="1" kern="1200" dirty="0">
                <a:solidFill>
                  <a:schemeClr val="tx1"/>
                </a:solidFill>
                <a:effectLst/>
                <a:latin typeface="+mn-lt"/>
                <a:ea typeface="+mn-ea"/>
                <a:cs typeface="+mn-cs"/>
              </a:rPr>
              <a:t>not</a:t>
            </a:r>
            <a:r>
              <a:rPr lang="en-AU" sz="1200" kern="1200" dirty="0">
                <a:solidFill>
                  <a:schemeClr val="tx1"/>
                </a:solidFill>
                <a:effectLst/>
                <a:latin typeface="+mn-lt"/>
                <a:ea typeface="+mn-ea"/>
                <a:cs typeface="+mn-cs"/>
              </a:rPr>
              <a:t> to offer the sacrifice himself. It wasn’t a new law or rule. It has been established throughout the generations that only priests could offer sacrifices. </a:t>
            </a:r>
          </a:p>
          <a:p>
            <a:r>
              <a:rPr lang="en-AU" sz="1200" b="1" kern="1200" dirty="0">
                <a:solidFill>
                  <a:schemeClr val="tx1"/>
                </a:solidFill>
                <a:effectLst/>
                <a:latin typeface="+mn-lt"/>
                <a:ea typeface="+mn-ea"/>
                <a:cs typeface="+mn-cs"/>
              </a:rPr>
              <a:t>What was Saul’s response? (Blame – you didn’t come on time and Excuses – the people were scattered from me)</a:t>
            </a:r>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In chapter 14, we see an interesting response from Saul. Fresh from a harsh word from Samuel, Saul orders the Israelite army to fast (1 Sam 14:24). Failure to comply resulting in death. Sometimes, when confronted with the truth or a “hard word”, instead of repenting, we overcompensate. To offset the guilt or the sin, we become religious. Saul made a vow to fast – appearing to be religious and forced his army to do so too. What was the vow for? Was it necessary?  </a:t>
            </a:r>
          </a:p>
          <a:p>
            <a:endParaRPr lang="en-AU" sz="1200" kern="1200" dirty="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5"/>
          </p:nvPr>
        </p:nvSpPr>
        <p:spPr/>
        <p:txBody>
          <a:bodyPr/>
          <a:lstStyle/>
          <a:p>
            <a:fld id="{55FE109A-171C-45A6-95C6-09B83F28E3C7}" type="slidenum">
              <a:rPr lang="en-AU" smtClean="0"/>
              <a:t>12</a:t>
            </a:fld>
            <a:endParaRPr lang="en-AU"/>
          </a:p>
        </p:txBody>
      </p:sp>
    </p:spTree>
    <p:extLst>
      <p:ext uri="{BB962C8B-B14F-4D97-AF65-F5344CB8AC3E}">
        <p14:creationId xmlns:p14="http://schemas.microsoft.com/office/powerpoint/2010/main" val="20052552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u="sng" kern="1200" dirty="0">
                <a:solidFill>
                  <a:schemeClr val="tx1"/>
                </a:solidFill>
                <a:effectLst/>
                <a:latin typeface="+mn-lt"/>
                <a:ea typeface="+mn-ea"/>
                <a:cs typeface="+mn-cs"/>
              </a:rPr>
              <a:t>1 Sam 15 – When he failed to utterly destroy the Amalekites as God commanded</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Samuel relays very specific instructions to Saul about utterly destroying the Amalekites in v1-3. This time as Saul goes to battle to take down the Amalekites, he has a much larger army. In this battle, the Israelites were successful. But instead of following the instructions, v9 states that the King Agag was kept alive (no doubt as a trophy that Saul could go around parading) and the best of the sheep, oxen, anything that was good was kept. The people </a:t>
            </a:r>
            <a:r>
              <a:rPr lang="en-AU" sz="1200" b="1" kern="1200" dirty="0">
                <a:solidFill>
                  <a:schemeClr val="tx1"/>
                </a:solidFill>
                <a:effectLst/>
                <a:latin typeface="+mn-lt"/>
                <a:ea typeface="+mn-ea"/>
                <a:cs typeface="+mn-cs"/>
              </a:rPr>
              <a:t>were unwilling to </a:t>
            </a:r>
            <a:r>
              <a:rPr lang="en-AU" sz="1200" kern="1200" dirty="0">
                <a:solidFill>
                  <a:schemeClr val="tx1"/>
                </a:solidFill>
                <a:effectLst/>
                <a:latin typeface="+mn-lt"/>
                <a:ea typeface="+mn-ea"/>
                <a:cs typeface="+mn-cs"/>
              </a:rPr>
              <a:t>utterly destroy what they deemed as good. </a:t>
            </a:r>
          </a:p>
          <a:p>
            <a:r>
              <a:rPr lang="en-AU" sz="1200" kern="1200" dirty="0">
                <a:solidFill>
                  <a:schemeClr val="tx1"/>
                </a:solidFill>
                <a:effectLst/>
                <a:latin typeface="+mn-lt"/>
                <a:ea typeface="+mn-ea"/>
                <a:cs typeface="+mn-cs"/>
              </a:rPr>
              <a:t>Gloating in his victory, the first thing Saul does is to set up a monument for himself (v12). </a:t>
            </a:r>
          </a:p>
          <a:p>
            <a:endParaRPr lang="en-AU" dirty="0"/>
          </a:p>
        </p:txBody>
      </p:sp>
      <p:sp>
        <p:nvSpPr>
          <p:cNvPr id="4" name="Slide Number Placeholder 3"/>
          <p:cNvSpPr>
            <a:spLocks noGrp="1"/>
          </p:cNvSpPr>
          <p:nvPr>
            <p:ph type="sldNum" sz="quarter" idx="5"/>
          </p:nvPr>
        </p:nvSpPr>
        <p:spPr/>
        <p:txBody>
          <a:bodyPr/>
          <a:lstStyle/>
          <a:p>
            <a:fld id="{55FE109A-171C-45A6-95C6-09B83F28E3C7}" type="slidenum">
              <a:rPr lang="en-AU" smtClean="0"/>
              <a:t>13</a:t>
            </a:fld>
            <a:endParaRPr lang="en-AU"/>
          </a:p>
        </p:txBody>
      </p:sp>
    </p:spTree>
    <p:extLst>
      <p:ext uri="{BB962C8B-B14F-4D97-AF65-F5344CB8AC3E}">
        <p14:creationId xmlns:p14="http://schemas.microsoft.com/office/powerpoint/2010/main" val="31123714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When Samuel comes onto the scene, what was Saul’s response? </a:t>
            </a:r>
          </a:p>
          <a:p>
            <a:r>
              <a:rPr lang="en-AU" sz="1200" kern="1200" dirty="0">
                <a:solidFill>
                  <a:schemeClr val="tx1"/>
                </a:solidFill>
                <a:effectLst/>
                <a:latin typeface="+mn-lt"/>
                <a:ea typeface="+mn-ea"/>
                <a:cs typeface="+mn-cs"/>
              </a:rPr>
              <a:t>Saul confidently states:</a:t>
            </a:r>
          </a:p>
          <a:p>
            <a:pPr lvl="0"/>
            <a:r>
              <a:rPr lang="en-AU" sz="1200" kern="1200" dirty="0">
                <a:solidFill>
                  <a:schemeClr val="tx1"/>
                </a:solidFill>
                <a:effectLst/>
                <a:latin typeface="+mn-lt"/>
                <a:ea typeface="+mn-ea"/>
                <a:cs typeface="+mn-cs"/>
              </a:rPr>
              <a:t>I have kept the commandment of the Lord v13 (denial)</a:t>
            </a:r>
          </a:p>
          <a:p>
            <a:pPr lvl="0"/>
            <a:r>
              <a:rPr lang="en-AU" sz="1200" b="1" kern="1200" dirty="0">
                <a:solidFill>
                  <a:schemeClr val="tx1"/>
                </a:solidFill>
                <a:effectLst/>
                <a:latin typeface="+mn-lt"/>
                <a:ea typeface="+mn-ea"/>
                <a:cs typeface="+mn-cs"/>
              </a:rPr>
              <a:t>The people</a:t>
            </a:r>
            <a:r>
              <a:rPr lang="en-AU" sz="1200" kern="1200" dirty="0">
                <a:solidFill>
                  <a:schemeClr val="tx1"/>
                </a:solidFill>
                <a:effectLst/>
                <a:latin typeface="+mn-lt"/>
                <a:ea typeface="+mn-ea"/>
                <a:cs typeface="+mn-cs"/>
              </a:rPr>
              <a:t> spared the best of the sheep and oxen v15 (blame)</a:t>
            </a:r>
          </a:p>
          <a:p>
            <a:pPr lvl="0"/>
            <a:r>
              <a:rPr lang="en-AU" sz="1200" kern="1200" dirty="0">
                <a:solidFill>
                  <a:schemeClr val="tx1"/>
                </a:solidFill>
                <a:effectLst/>
                <a:latin typeface="+mn-lt"/>
                <a:ea typeface="+mn-ea"/>
                <a:cs typeface="+mn-cs"/>
              </a:rPr>
              <a:t>But I have obeyed the voice of the Lord v20 (denial)</a:t>
            </a:r>
          </a:p>
          <a:p>
            <a:pPr lvl="0"/>
            <a:r>
              <a:rPr lang="en-AU" sz="1200" kern="1200" dirty="0">
                <a:solidFill>
                  <a:schemeClr val="tx1"/>
                </a:solidFill>
                <a:effectLst/>
                <a:latin typeface="+mn-lt"/>
                <a:ea typeface="+mn-ea"/>
                <a:cs typeface="+mn-cs"/>
              </a:rPr>
              <a:t>But </a:t>
            </a:r>
            <a:r>
              <a:rPr lang="en-AU" sz="1200" b="1" kern="1200" dirty="0">
                <a:solidFill>
                  <a:schemeClr val="tx1"/>
                </a:solidFill>
                <a:effectLst/>
                <a:latin typeface="+mn-lt"/>
                <a:ea typeface="+mn-ea"/>
                <a:cs typeface="+mn-cs"/>
              </a:rPr>
              <a:t>the people </a:t>
            </a:r>
            <a:r>
              <a:rPr lang="en-AU" sz="1200" kern="1200" dirty="0">
                <a:solidFill>
                  <a:schemeClr val="tx1"/>
                </a:solidFill>
                <a:effectLst/>
                <a:latin typeface="+mn-lt"/>
                <a:ea typeface="+mn-ea"/>
                <a:cs typeface="+mn-cs"/>
              </a:rPr>
              <a:t>took the plunder v21 (blame)</a:t>
            </a:r>
          </a:p>
          <a:p>
            <a:endParaRPr lang="en-AU" dirty="0"/>
          </a:p>
        </p:txBody>
      </p:sp>
      <p:sp>
        <p:nvSpPr>
          <p:cNvPr id="4" name="Slide Number Placeholder 3"/>
          <p:cNvSpPr>
            <a:spLocks noGrp="1"/>
          </p:cNvSpPr>
          <p:nvPr>
            <p:ph type="sldNum" sz="quarter" idx="5"/>
          </p:nvPr>
        </p:nvSpPr>
        <p:spPr/>
        <p:txBody>
          <a:bodyPr/>
          <a:lstStyle/>
          <a:p>
            <a:fld id="{55FE109A-171C-45A6-95C6-09B83F28E3C7}" type="slidenum">
              <a:rPr lang="en-AU" smtClean="0"/>
              <a:t>14</a:t>
            </a:fld>
            <a:endParaRPr lang="en-AU"/>
          </a:p>
        </p:txBody>
      </p:sp>
    </p:spTree>
    <p:extLst>
      <p:ext uri="{BB962C8B-B14F-4D97-AF65-F5344CB8AC3E}">
        <p14:creationId xmlns:p14="http://schemas.microsoft.com/office/powerpoint/2010/main" val="21223984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Now, the word of the Lord to Saul through Samuel is much stronger. V22-23</a:t>
            </a:r>
          </a:p>
          <a:p>
            <a:r>
              <a:rPr lang="en-AU" sz="1200" i="1" kern="1200" dirty="0">
                <a:solidFill>
                  <a:schemeClr val="tx1"/>
                </a:solidFill>
                <a:effectLst/>
                <a:latin typeface="+mn-lt"/>
                <a:ea typeface="+mn-ea"/>
                <a:cs typeface="+mn-cs"/>
              </a:rPr>
              <a:t>“Has the </a:t>
            </a:r>
            <a:r>
              <a:rPr lang="en-AU" sz="1200" i="1" kern="1200" cap="small" dirty="0">
                <a:solidFill>
                  <a:schemeClr val="tx1"/>
                </a:solidFill>
                <a:effectLst/>
                <a:latin typeface="+mn-lt"/>
                <a:ea typeface="+mn-ea"/>
                <a:cs typeface="+mn-cs"/>
              </a:rPr>
              <a:t>Lord</a:t>
            </a:r>
            <a:r>
              <a:rPr lang="en-AU" sz="1200" i="1" kern="1200" dirty="0">
                <a:solidFill>
                  <a:schemeClr val="tx1"/>
                </a:solidFill>
                <a:effectLst/>
                <a:latin typeface="+mn-lt"/>
                <a:ea typeface="+mn-ea"/>
                <a:cs typeface="+mn-cs"/>
              </a:rPr>
              <a:t> as great delight in burnt offerings and sacrifices, As in obeying the voice of the </a:t>
            </a:r>
            <a:r>
              <a:rPr lang="en-AU" sz="1200" i="1" kern="1200" cap="small" dirty="0">
                <a:solidFill>
                  <a:schemeClr val="tx1"/>
                </a:solidFill>
                <a:effectLst/>
                <a:latin typeface="+mn-lt"/>
                <a:ea typeface="+mn-ea"/>
                <a:cs typeface="+mn-cs"/>
              </a:rPr>
              <a:t>Lord</a:t>
            </a:r>
            <a:r>
              <a:rPr lang="en-AU" sz="1200" i="1" kern="1200" dirty="0">
                <a:solidFill>
                  <a:schemeClr val="tx1"/>
                </a:solidFill>
                <a:effectLst/>
                <a:latin typeface="+mn-lt"/>
                <a:ea typeface="+mn-ea"/>
                <a:cs typeface="+mn-cs"/>
              </a:rPr>
              <a:t>? Behold, to obey is better than sacrifice, And to heed than the fat of rams. </a:t>
            </a:r>
            <a:r>
              <a:rPr lang="en-AU" sz="1200" i="1" kern="1200" baseline="30000" dirty="0">
                <a:solidFill>
                  <a:schemeClr val="tx1"/>
                </a:solidFill>
                <a:effectLst/>
                <a:latin typeface="+mn-lt"/>
                <a:ea typeface="+mn-ea"/>
                <a:cs typeface="+mn-cs"/>
              </a:rPr>
              <a:t>23 </a:t>
            </a:r>
            <a:r>
              <a:rPr lang="en-AU" sz="1200" i="1" kern="1200" dirty="0">
                <a:solidFill>
                  <a:schemeClr val="tx1"/>
                </a:solidFill>
                <a:effectLst/>
                <a:latin typeface="+mn-lt"/>
                <a:ea typeface="+mn-ea"/>
                <a:cs typeface="+mn-cs"/>
              </a:rPr>
              <a:t>For rebellion is as the sin of </a:t>
            </a:r>
            <a:r>
              <a:rPr lang="en-AU" sz="1200" i="1" kern="1200" baseline="30000" dirty="0">
                <a:solidFill>
                  <a:schemeClr val="tx1"/>
                </a:solidFill>
                <a:effectLst/>
                <a:latin typeface="+mn-lt"/>
                <a:ea typeface="+mn-ea"/>
                <a:cs typeface="+mn-cs"/>
              </a:rPr>
              <a:t>[</a:t>
            </a:r>
            <a:r>
              <a:rPr lang="en-AU" sz="1200" i="1" u="sng" kern="1200" baseline="30000" dirty="0">
                <a:solidFill>
                  <a:schemeClr val="tx1"/>
                </a:solidFill>
                <a:effectLst/>
                <a:latin typeface="+mn-lt"/>
                <a:ea typeface="+mn-ea"/>
                <a:cs typeface="+mn-cs"/>
                <a:hlinkClick r:id="rId3" tooltip="See footnote d"/>
              </a:rPr>
              <a:t>d</a:t>
            </a:r>
            <a:r>
              <a:rPr lang="en-AU" sz="1200" i="1" kern="1200" baseline="30000" dirty="0">
                <a:solidFill>
                  <a:schemeClr val="tx1"/>
                </a:solidFill>
                <a:effectLst/>
                <a:latin typeface="+mn-lt"/>
                <a:ea typeface="+mn-ea"/>
                <a:cs typeface="+mn-cs"/>
              </a:rPr>
              <a:t>]</a:t>
            </a:r>
            <a:r>
              <a:rPr lang="en-AU" sz="1200" i="1" kern="1200" dirty="0">
                <a:solidFill>
                  <a:schemeClr val="tx1"/>
                </a:solidFill>
                <a:effectLst/>
                <a:latin typeface="+mn-lt"/>
                <a:ea typeface="+mn-ea"/>
                <a:cs typeface="+mn-cs"/>
              </a:rPr>
              <a:t>witchcraft, And stubbornness is as iniquity and idolatry. Because you have rejected the word of the </a:t>
            </a:r>
            <a:r>
              <a:rPr lang="en-AU" sz="1200" i="1" kern="1200" cap="small" dirty="0">
                <a:solidFill>
                  <a:schemeClr val="tx1"/>
                </a:solidFill>
                <a:effectLst/>
                <a:latin typeface="+mn-lt"/>
                <a:ea typeface="+mn-ea"/>
                <a:cs typeface="+mn-cs"/>
              </a:rPr>
              <a:t>Lord</a:t>
            </a:r>
            <a:r>
              <a:rPr lang="en-AU" sz="1200" i="1" kern="1200" dirty="0">
                <a:solidFill>
                  <a:schemeClr val="tx1"/>
                </a:solidFill>
                <a:effectLst/>
                <a:latin typeface="+mn-lt"/>
                <a:ea typeface="+mn-ea"/>
                <a:cs typeface="+mn-cs"/>
              </a:rPr>
              <a:t>, He also has rejected you from being king.”</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In his own admission, Saul made a last minute attempt to repent saying that it was his fear of others. Fear of not being approved, fear of not being liked, fear of not being validated by the people that drove him to do what he did. </a:t>
            </a:r>
          </a:p>
          <a:p>
            <a:r>
              <a:rPr lang="en-AU" sz="1200" kern="1200" dirty="0">
                <a:solidFill>
                  <a:schemeClr val="tx1"/>
                </a:solidFill>
                <a:effectLst/>
                <a:latin typeface="+mn-lt"/>
                <a:ea typeface="+mn-ea"/>
                <a:cs typeface="+mn-cs"/>
              </a:rPr>
              <a:t>V23, 26 Because you have rejected the word of the Lord, therefore He is rejecting you  </a:t>
            </a:r>
          </a:p>
          <a:p>
            <a:r>
              <a:rPr lang="en-AU" sz="1200" kern="1200" dirty="0">
                <a:solidFill>
                  <a:schemeClr val="tx1"/>
                </a:solidFill>
                <a:effectLst/>
                <a:latin typeface="+mn-lt"/>
                <a:ea typeface="+mn-ea"/>
                <a:cs typeface="+mn-cs"/>
              </a:rPr>
              <a:t>	V30 demonstrates that Saul still values mans opinion by asking Samuel to “give him face”. </a:t>
            </a:r>
          </a:p>
          <a:p>
            <a:endParaRPr lang="en-AU" dirty="0"/>
          </a:p>
        </p:txBody>
      </p:sp>
      <p:sp>
        <p:nvSpPr>
          <p:cNvPr id="4" name="Slide Number Placeholder 3"/>
          <p:cNvSpPr>
            <a:spLocks noGrp="1"/>
          </p:cNvSpPr>
          <p:nvPr>
            <p:ph type="sldNum" sz="quarter" idx="5"/>
          </p:nvPr>
        </p:nvSpPr>
        <p:spPr/>
        <p:txBody>
          <a:bodyPr/>
          <a:lstStyle/>
          <a:p>
            <a:fld id="{55FE109A-171C-45A6-95C6-09B83F28E3C7}" type="slidenum">
              <a:rPr lang="en-AU" smtClean="0"/>
              <a:t>15</a:t>
            </a:fld>
            <a:endParaRPr lang="en-AU"/>
          </a:p>
        </p:txBody>
      </p:sp>
    </p:spTree>
    <p:extLst>
      <p:ext uri="{BB962C8B-B14F-4D97-AF65-F5344CB8AC3E}">
        <p14:creationId xmlns:p14="http://schemas.microsoft.com/office/powerpoint/2010/main" val="40549424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u="sng" kern="1200" dirty="0">
                <a:solidFill>
                  <a:schemeClr val="tx1"/>
                </a:solidFill>
                <a:effectLst/>
                <a:latin typeface="+mn-lt"/>
                <a:ea typeface="+mn-ea"/>
                <a:cs typeface="+mn-cs"/>
              </a:rPr>
              <a:t>1 Sam 28 – The consequences of a man who did not fear the Lord (but feared man instead)</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In the final few chapters of 1 Sam, we see that Samuel has passed away and Saul is approaching another battle with the Philistines. It isn’t his final battle but he is so nervous, he now decides to consult God. By this time, God had removed His Spirit from Saul and Saul knew it. He tried desperately to seek God for guidance but to no avail. </a:t>
            </a:r>
          </a:p>
          <a:p>
            <a:r>
              <a:rPr lang="en-AU" sz="1200" kern="1200" dirty="0">
                <a:solidFill>
                  <a:schemeClr val="tx1"/>
                </a:solidFill>
                <a:effectLst/>
                <a:latin typeface="+mn-lt"/>
                <a:ea typeface="+mn-ea"/>
                <a:cs typeface="+mn-cs"/>
              </a:rPr>
              <a:t>V5 he was afraid and his heart trembled greatly. </a:t>
            </a:r>
          </a:p>
          <a:p>
            <a:r>
              <a:rPr lang="en-AU" sz="1200" kern="1200" dirty="0">
                <a:solidFill>
                  <a:schemeClr val="tx1"/>
                </a:solidFill>
                <a:effectLst/>
                <a:latin typeface="+mn-lt"/>
                <a:ea typeface="+mn-ea"/>
                <a:cs typeface="+mn-cs"/>
              </a:rPr>
              <a:t>V20 he was dreadfully afraid</a:t>
            </a:r>
          </a:p>
          <a:p>
            <a:r>
              <a:rPr lang="en-AU" sz="1200" kern="1200" dirty="0">
                <a:solidFill>
                  <a:schemeClr val="tx1"/>
                </a:solidFill>
                <a:effectLst/>
                <a:latin typeface="+mn-lt"/>
                <a:ea typeface="+mn-ea"/>
                <a:cs typeface="+mn-cs"/>
              </a:rPr>
              <a:t>But it was too late, his destiny was sealed. In Chapter 31, in the midst of battle whilst wounded, he committed suicide to avoid the pain / suffering and humiliation of being captured by his enemies. </a:t>
            </a:r>
          </a:p>
          <a:p>
            <a:endParaRPr lang="en-AU" dirty="0"/>
          </a:p>
        </p:txBody>
      </p:sp>
      <p:sp>
        <p:nvSpPr>
          <p:cNvPr id="4" name="Slide Number Placeholder 3"/>
          <p:cNvSpPr>
            <a:spLocks noGrp="1"/>
          </p:cNvSpPr>
          <p:nvPr>
            <p:ph type="sldNum" sz="quarter" idx="5"/>
          </p:nvPr>
        </p:nvSpPr>
        <p:spPr/>
        <p:txBody>
          <a:bodyPr/>
          <a:lstStyle/>
          <a:p>
            <a:fld id="{55FE109A-171C-45A6-95C6-09B83F28E3C7}" type="slidenum">
              <a:rPr lang="en-AU" smtClean="0"/>
              <a:t>16</a:t>
            </a:fld>
            <a:endParaRPr lang="en-AU"/>
          </a:p>
        </p:txBody>
      </p:sp>
    </p:spTree>
    <p:extLst>
      <p:ext uri="{BB962C8B-B14F-4D97-AF65-F5344CB8AC3E}">
        <p14:creationId xmlns:p14="http://schemas.microsoft.com/office/powerpoint/2010/main" val="9953840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a:solidFill>
                  <a:schemeClr val="tx1"/>
                </a:solidFill>
                <a:effectLst/>
                <a:latin typeface="+mn-lt"/>
                <a:ea typeface="+mn-ea"/>
                <a:cs typeface="+mn-cs"/>
              </a:rPr>
              <a:t>David –</a:t>
            </a:r>
            <a:r>
              <a:rPr lang="en-AU" sz="1200" kern="1200" dirty="0">
                <a:solidFill>
                  <a:schemeClr val="tx1"/>
                </a:solidFill>
                <a:effectLst/>
                <a:latin typeface="+mn-lt"/>
                <a:ea typeface="+mn-ea"/>
                <a:cs typeface="+mn-cs"/>
              </a:rPr>
              <a:t> Now looking at David. By no means perfect. But was described as a man after God’s own heart. David faced very challenging situations but made it through because he placed his hope in God (Isa 40)</a:t>
            </a:r>
          </a:p>
          <a:p>
            <a:r>
              <a:rPr lang="en-AU" sz="1200" kern="1200" dirty="0">
                <a:solidFill>
                  <a:schemeClr val="tx1"/>
                </a:solidFill>
                <a:effectLst/>
                <a:latin typeface="+mn-lt"/>
                <a:ea typeface="+mn-ea"/>
                <a:cs typeface="+mn-cs"/>
              </a:rPr>
              <a:t>V7 The Lord looks at the heart</a:t>
            </a:r>
          </a:p>
          <a:p>
            <a:endParaRPr lang="en-AU" dirty="0"/>
          </a:p>
        </p:txBody>
      </p:sp>
      <p:sp>
        <p:nvSpPr>
          <p:cNvPr id="4" name="Slide Number Placeholder 3"/>
          <p:cNvSpPr>
            <a:spLocks noGrp="1"/>
          </p:cNvSpPr>
          <p:nvPr>
            <p:ph type="sldNum" sz="quarter" idx="5"/>
          </p:nvPr>
        </p:nvSpPr>
        <p:spPr/>
        <p:txBody>
          <a:bodyPr/>
          <a:lstStyle/>
          <a:p>
            <a:fld id="{55FE109A-171C-45A6-95C6-09B83F28E3C7}" type="slidenum">
              <a:rPr lang="en-AU" smtClean="0"/>
              <a:t>17</a:t>
            </a:fld>
            <a:endParaRPr lang="en-AU"/>
          </a:p>
        </p:txBody>
      </p:sp>
    </p:spTree>
    <p:extLst>
      <p:ext uri="{BB962C8B-B14F-4D97-AF65-F5344CB8AC3E}">
        <p14:creationId xmlns:p14="http://schemas.microsoft.com/office/powerpoint/2010/main" val="14822661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u="sng" kern="1200" dirty="0">
                <a:solidFill>
                  <a:schemeClr val="tx1"/>
                </a:solidFill>
                <a:effectLst/>
                <a:latin typeface="+mn-lt"/>
                <a:ea typeface="+mn-ea"/>
                <a:cs typeface="+mn-cs"/>
              </a:rPr>
              <a:t>1 Sam 17 – Fearlessly went after a giant in the name of his God!</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V11, 24 Whilst Saul and others were dismayed, greatly afraid and dreadfully afraid </a:t>
            </a:r>
          </a:p>
          <a:p>
            <a:r>
              <a:rPr lang="en-AU" sz="1200" kern="1200" dirty="0">
                <a:solidFill>
                  <a:schemeClr val="tx1"/>
                </a:solidFill>
                <a:effectLst/>
                <a:latin typeface="+mn-lt"/>
                <a:ea typeface="+mn-ea"/>
                <a:cs typeface="+mn-cs"/>
              </a:rPr>
              <a:t>What was David’s response?  </a:t>
            </a:r>
          </a:p>
          <a:p>
            <a:pPr lvl="0"/>
            <a:r>
              <a:rPr lang="en-AU" sz="1200" kern="1200" dirty="0">
                <a:solidFill>
                  <a:schemeClr val="tx1"/>
                </a:solidFill>
                <a:effectLst/>
                <a:latin typeface="+mn-lt"/>
                <a:ea typeface="+mn-ea"/>
                <a:cs typeface="+mn-cs"/>
              </a:rPr>
              <a:t>Who is this uncircumcised Philistine that he should defy the armies of the living God? V26, 36</a:t>
            </a:r>
          </a:p>
          <a:p>
            <a:pPr lvl="0"/>
            <a:r>
              <a:rPr lang="en-AU" sz="1200" kern="1200" dirty="0">
                <a:solidFill>
                  <a:schemeClr val="tx1"/>
                </a:solidFill>
                <a:effectLst/>
                <a:latin typeface="+mn-lt"/>
                <a:ea typeface="+mn-ea"/>
                <a:cs typeface="+mn-cs"/>
              </a:rPr>
              <a:t>Is there not a cause? V29</a:t>
            </a:r>
          </a:p>
          <a:p>
            <a:pPr lvl="0"/>
            <a:r>
              <a:rPr lang="en-AU" sz="1200" kern="1200" dirty="0">
                <a:solidFill>
                  <a:schemeClr val="tx1"/>
                </a:solidFill>
                <a:effectLst/>
                <a:latin typeface="+mn-lt"/>
                <a:ea typeface="+mn-ea"/>
                <a:cs typeface="+mn-cs"/>
              </a:rPr>
              <a:t>I come to you in the name of the Lord of Hosts, the God of the armies of Israel whom you have defied v45</a:t>
            </a:r>
          </a:p>
          <a:p>
            <a:pPr lvl="0"/>
            <a:r>
              <a:rPr lang="en-AU" sz="1200" kern="1200" dirty="0">
                <a:solidFill>
                  <a:schemeClr val="tx1"/>
                </a:solidFill>
                <a:effectLst/>
                <a:latin typeface="+mn-lt"/>
                <a:ea typeface="+mn-ea"/>
                <a:cs typeface="+mn-cs"/>
              </a:rPr>
              <a:t>This day the Lord will deliver you into my hand … v46</a:t>
            </a:r>
          </a:p>
          <a:p>
            <a:pPr lvl="0"/>
            <a:r>
              <a:rPr lang="en-AU" sz="1200" kern="1200" dirty="0">
                <a:solidFill>
                  <a:schemeClr val="tx1"/>
                </a:solidFill>
                <a:effectLst/>
                <a:latin typeface="+mn-lt"/>
                <a:ea typeface="+mn-ea"/>
                <a:cs typeface="+mn-cs"/>
              </a:rPr>
              <a:t>For the battle is the Lord’s v47</a:t>
            </a:r>
          </a:p>
          <a:p>
            <a:endParaRPr lang="en-AU" dirty="0"/>
          </a:p>
        </p:txBody>
      </p:sp>
      <p:sp>
        <p:nvSpPr>
          <p:cNvPr id="4" name="Slide Number Placeholder 3"/>
          <p:cNvSpPr>
            <a:spLocks noGrp="1"/>
          </p:cNvSpPr>
          <p:nvPr>
            <p:ph type="sldNum" sz="quarter" idx="5"/>
          </p:nvPr>
        </p:nvSpPr>
        <p:spPr/>
        <p:txBody>
          <a:bodyPr/>
          <a:lstStyle/>
          <a:p>
            <a:fld id="{55FE109A-171C-45A6-95C6-09B83F28E3C7}" type="slidenum">
              <a:rPr lang="en-AU" smtClean="0"/>
              <a:t>18</a:t>
            </a:fld>
            <a:endParaRPr lang="en-AU"/>
          </a:p>
        </p:txBody>
      </p:sp>
    </p:spTree>
    <p:extLst>
      <p:ext uri="{BB962C8B-B14F-4D97-AF65-F5344CB8AC3E}">
        <p14:creationId xmlns:p14="http://schemas.microsoft.com/office/powerpoint/2010/main" val="8775882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What was David’s response?  </a:t>
            </a:r>
          </a:p>
          <a:p>
            <a:pPr lvl="0"/>
            <a:r>
              <a:rPr lang="en-AU" sz="1200" kern="1200" dirty="0">
                <a:solidFill>
                  <a:schemeClr val="tx1"/>
                </a:solidFill>
                <a:effectLst/>
                <a:latin typeface="+mn-lt"/>
                <a:ea typeface="+mn-ea"/>
                <a:cs typeface="+mn-cs"/>
              </a:rPr>
              <a:t>Who is this uncircumcised Philistine that he should defy the armies of the living God? V26, 36</a:t>
            </a:r>
          </a:p>
          <a:p>
            <a:pPr lvl="0"/>
            <a:r>
              <a:rPr lang="en-AU" sz="1200" kern="1200" dirty="0">
                <a:solidFill>
                  <a:schemeClr val="tx1"/>
                </a:solidFill>
                <a:effectLst/>
                <a:latin typeface="+mn-lt"/>
                <a:ea typeface="+mn-ea"/>
                <a:cs typeface="+mn-cs"/>
              </a:rPr>
              <a:t>Is there not a cause? V29</a:t>
            </a:r>
          </a:p>
          <a:p>
            <a:pPr lvl="0"/>
            <a:r>
              <a:rPr lang="en-AU" sz="1200" kern="1200" dirty="0">
                <a:solidFill>
                  <a:schemeClr val="tx1"/>
                </a:solidFill>
                <a:effectLst/>
                <a:latin typeface="+mn-lt"/>
                <a:ea typeface="+mn-ea"/>
                <a:cs typeface="+mn-cs"/>
              </a:rPr>
              <a:t>I come to you in the name of the Lord of Hosts, the God of the armies of Israel whom you have defied v45</a:t>
            </a:r>
          </a:p>
          <a:p>
            <a:pPr lvl="0"/>
            <a:r>
              <a:rPr lang="en-AU" sz="1200" kern="1200" dirty="0">
                <a:solidFill>
                  <a:schemeClr val="tx1"/>
                </a:solidFill>
                <a:effectLst/>
                <a:latin typeface="+mn-lt"/>
                <a:ea typeface="+mn-ea"/>
                <a:cs typeface="+mn-cs"/>
              </a:rPr>
              <a:t>This day the Lord will deliver you into my hand … v46</a:t>
            </a:r>
          </a:p>
          <a:p>
            <a:pPr lvl="0"/>
            <a:r>
              <a:rPr lang="en-AU" sz="1200" kern="1200" dirty="0">
                <a:solidFill>
                  <a:schemeClr val="tx1"/>
                </a:solidFill>
                <a:effectLst/>
                <a:latin typeface="+mn-lt"/>
                <a:ea typeface="+mn-ea"/>
                <a:cs typeface="+mn-cs"/>
              </a:rPr>
              <a:t>For the battle is the Lord’s v47</a:t>
            </a:r>
          </a:p>
          <a:p>
            <a:endParaRPr lang="en-AU" dirty="0"/>
          </a:p>
        </p:txBody>
      </p:sp>
      <p:sp>
        <p:nvSpPr>
          <p:cNvPr id="4" name="Slide Number Placeholder 3"/>
          <p:cNvSpPr>
            <a:spLocks noGrp="1"/>
          </p:cNvSpPr>
          <p:nvPr>
            <p:ph type="sldNum" sz="quarter" idx="5"/>
          </p:nvPr>
        </p:nvSpPr>
        <p:spPr/>
        <p:txBody>
          <a:bodyPr/>
          <a:lstStyle/>
          <a:p>
            <a:fld id="{55FE109A-171C-45A6-95C6-09B83F28E3C7}" type="slidenum">
              <a:rPr lang="en-AU" smtClean="0"/>
              <a:t>19</a:t>
            </a:fld>
            <a:endParaRPr lang="en-AU"/>
          </a:p>
        </p:txBody>
      </p:sp>
    </p:spTree>
    <p:extLst>
      <p:ext uri="{BB962C8B-B14F-4D97-AF65-F5344CB8AC3E}">
        <p14:creationId xmlns:p14="http://schemas.microsoft.com/office/powerpoint/2010/main" val="29577202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u="sng" kern="1200" dirty="0">
                <a:solidFill>
                  <a:schemeClr val="tx1"/>
                </a:solidFill>
                <a:effectLst/>
                <a:latin typeface="+mn-lt"/>
                <a:ea typeface="+mn-ea"/>
                <a:cs typeface="+mn-cs"/>
              </a:rPr>
              <a:t>1 Sam 30 – Recover all!</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Fast forward to chapter 30, David is still on the run from Saul. He has been given a city to live in – </a:t>
            </a:r>
            <a:r>
              <a:rPr lang="en-AU" sz="1200" kern="1200" dirty="0" err="1">
                <a:solidFill>
                  <a:schemeClr val="tx1"/>
                </a:solidFill>
                <a:effectLst/>
                <a:latin typeface="+mn-lt"/>
                <a:ea typeface="+mn-ea"/>
                <a:cs typeface="+mn-cs"/>
              </a:rPr>
              <a:t>Ziklag</a:t>
            </a:r>
            <a:r>
              <a:rPr lang="en-AU" sz="1200" kern="1200" dirty="0">
                <a:solidFill>
                  <a:schemeClr val="tx1"/>
                </a:solidFill>
                <a:effectLst/>
                <a:latin typeface="+mn-lt"/>
                <a:ea typeface="+mn-ea"/>
                <a:cs typeface="+mn-cs"/>
              </a:rPr>
              <a:t>. One day, the Amalekites come, set the city on fire, raid the place and take captive the wives and children (of David and his men). This is a pretty dire situation. Unlike Saul’s situation where the people were getting impatient and decided to leave Gilgal, here we have David’s men who have lost their families. They are talking about stoning him v6. </a:t>
            </a:r>
          </a:p>
          <a:p>
            <a:r>
              <a:rPr lang="en-AU" sz="1200" kern="1200" dirty="0">
                <a:solidFill>
                  <a:schemeClr val="tx1"/>
                </a:solidFill>
                <a:effectLst/>
                <a:latin typeface="+mn-lt"/>
                <a:ea typeface="+mn-ea"/>
                <a:cs typeface="+mn-cs"/>
              </a:rPr>
              <a:t>Instead of taking matters into his own hands and doing what he wasn’t supposed to do…</a:t>
            </a:r>
          </a:p>
          <a:p>
            <a:r>
              <a:rPr lang="en-AU" sz="1200" kern="1200" dirty="0">
                <a:solidFill>
                  <a:schemeClr val="tx1"/>
                </a:solidFill>
                <a:effectLst/>
                <a:latin typeface="+mn-lt"/>
                <a:ea typeface="+mn-ea"/>
                <a:cs typeface="+mn-cs"/>
              </a:rPr>
              <a:t>What was David’s response? </a:t>
            </a:r>
          </a:p>
          <a:p>
            <a:r>
              <a:rPr lang="en-AU" sz="1200" kern="1200" dirty="0">
                <a:solidFill>
                  <a:schemeClr val="tx1"/>
                </a:solidFill>
                <a:effectLst/>
                <a:latin typeface="+mn-lt"/>
                <a:ea typeface="+mn-ea"/>
                <a:cs typeface="+mn-cs"/>
              </a:rPr>
              <a:t>Blame? Excuses? Denial? </a:t>
            </a:r>
          </a:p>
          <a:p>
            <a:r>
              <a:rPr lang="en-AU" sz="1200" kern="1200" dirty="0">
                <a:solidFill>
                  <a:schemeClr val="tx1"/>
                </a:solidFill>
                <a:effectLst/>
                <a:latin typeface="+mn-lt"/>
                <a:ea typeface="+mn-ea"/>
                <a:cs typeface="+mn-cs"/>
              </a:rPr>
              <a:t>No. Despite being greatly distressed (v6), he strengthens himself in God through the priest, enquires of the Lord. He asks God for direction v8 – Shall I pursue? He gets a clear response from God – YES!</a:t>
            </a:r>
          </a:p>
          <a:p>
            <a:r>
              <a:rPr lang="en-AU" sz="1200" kern="1200" dirty="0">
                <a:solidFill>
                  <a:schemeClr val="tx1"/>
                </a:solidFill>
                <a:effectLst/>
                <a:latin typeface="+mn-lt"/>
                <a:ea typeface="+mn-ea"/>
                <a:cs typeface="+mn-cs"/>
              </a:rPr>
              <a:t>And so David went (v9), pursued (v10), attached (v17), recovered (v18), rescued (v18). V19 David recovered all.</a:t>
            </a:r>
          </a:p>
          <a:p>
            <a:r>
              <a:rPr lang="en-AU" sz="1200" kern="1200" dirty="0">
                <a:solidFill>
                  <a:schemeClr val="tx1"/>
                </a:solidFill>
                <a:effectLst/>
                <a:latin typeface="+mn-lt"/>
                <a:ea typeface="+mn-ea"/>
                <a:cs typeface="+mn-cs"/>
              </a:rPr>
              <a:t>What could have ended up being a very serious and life-threatening situation was diffused because David turned to the Lord for direction. </a:t>
            </a:r>
          </a:p>
          <a:p>
            <a:r>
              <a:rPr lang="en-AU" sz="1200" kern="1200" dirty="0">
                <a:solidFill>
                  <a:schemeClr val="tx1"/>
                </a:solidFill>
                <a:effectLst/>
                <a:latin typeface="+mn-lt"/>
                <a:ea typeface="+mn-ea"/>
                <a:cs typeface="+mn-cs"/>
              </a:rPr>
              <a:t>Being unshakeable in times of shaking and to use bible terms – great distress. </a:t>
            </a:r>
          </a:p>
          <a:p>
            <a:endParaRPr lang="en-AU" dirty="0"/>
          </a:p>
        </p:txBody>
      </p:sp>
      <p:sp>
        <p:nvSpPr>
          <p:cNvPr id="4" name="Slide Number Placeholder 3"/>
          <p:cNvSpPr>
            <a:spLocks noGrp="1"/>
          </p:cNvSpPr>
          <p:nvPr>
            <p:ph type="sldNum" sz="quarter" idx="5"/>
          </p:nvPr>
        </p:nvSpPr>
        <p:spPr/>
        <p:txBody>
          <a:bodyPr/>
          <a:lstStyle/>
          <a:p>
            <a:fld id="{55FE109A-171C-45A6-95C6-09B83F28E3C7}" type="slidenum">
              <a:rPr lang="en-AU" smtClean="0"/>
              <a:t>20</a:t>
            </a:fld>
            <a:endParaRPr lang="en-AU"/>
          </a:p>
        </p:txBody>
      </p:sp>
    </p:spTree>
    <p:extLst>
      <p:ext uri="{BB962C8B-B14F-4D97-AF65-F5344CB8AC3E}">
        <p14:creationId xmlns:p14="http://schemas.microsoft.com/office/powerpoint/2010/main" val="1067202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What was David’s response? </a:t>
            </a:r>
          </a:p>
          <a:p>
            <a:r>
              <a:rPr lang="en-AU" sz="1200" kern="1200" dirty="0">
                <a:solidFill>
                  <a:schemeClr val="tx1"/>
                </a:solidFill>
                <a:effectLst/>
                <a:latin typeface="+mn-lt"/>
                <a:ea typeface="+mn-ea"/>
                <a:cs typeface="+mn-cs"/>
              </a:rPr>
              <a:t>Blame? Excuses? Denial? </a:t>
            </a:r>
          </a:p>
          <a:p>
            <a:r>
              <a:rPr lang="en-AU" sz="1200" kern="1200" dirty="0">
                <a:solidFill>
                  <a:schemeClr val="tx1"/>
                </a:solidFill>
                <a:effectLst/>
                <a:latin typeface="+mn-lt"/>
                <a:ea typeface="+mn-ea"/>
                <a:cs typeface="+mn-cs"/>
              </a:rPr>
              <a:t>No. Despite being greatly distressed (v6), he strengthens himself in God through the priest, enquires of the Lord. He asks God for direction v8 – Shall I pursue? He gets a clear response from God – YES!</a:t>
            </a:r>
          </a:p>
          <a:p>
            <a:r>
              <a:rPr lang="en-AU" sz="1200" kern="1200" dirty="0">
                <a:solidFill>
                  <a:schemeClr val="tx1"/>
                </a:solidFill>
                <a:effectLst/>
                <a:latin typeface="+mn-lt"/>
                <a:ea typeface="+mn-ea"/>
                <a:cs typeface="+mn-cs"/>
              </a:rPr>
              <a:t>And so David went (v9), pursued (v10), attached (v17), recovered (v18), rescued (v18). V19 David recovered all.</a:t>
            </a:r>
          </a:p>
          <a:p>
            <a:r>
              <a:rPr lang="en-AU" sz="1200" kern="1200" dirty="0">
                <a:solidFill>
                  <a:schemeClr val="tx1"/>
                </a:solidFill>
                <a:effectLst/>
                <a:latin typeface="+mn-lt"/>
                <a:ea typeface="+mn-ea"/>
                <a:cs typeface="+mn-cs"/>
              </a:rPr>
              <a:t>What could have ended up being a very serious and life-threatening situation was diffused because David turned to the Lord for direction. </a:t>
            </a:r>
          </a:p>
          <a:p>
            <a:r>
              <a:rPr lang="en-AU" sz="1200" kern="1200" dirty="0">
                <a:solidFill>
                  <a:schemeClr val="tx1"/>
                </a:solidFill>
                <a:effectLst/>
                <a:latin typeface="+mn-lt"/>
                <a:ea typeface="+mn-ea"/>
                <a:cs typeface="+mn-cs"/>
              </a:rPr>
              <a:t>Being unshakeable in times of shaking and to use bible terms – great distress. </a:t>
            </a:r>
          </a:p>
          <a:p>
            <a:endParaRPr lang="en-AU" dirty="0"/>
          </a:p>
        </p:txBody>
      </p:sp>
      <p:sp>
        <p:nvSpPr>
          <p:cNvPr id="4" name="Slide Number Placeholder 3"/>
          <p:cNvSpPr>
            <a:spLocks noGrp="1"/>
          </p:cNvSpPr>
          <p:nvPr>
            <p:ph type="sldNum" sz="quarter" idx="5"/>
          </p:nvPr>
        </p:nvSpPr>
        <p:spPr/>
        <p:txBody>
          <a:bodyPr/>
          <a:lstStyle/>
          <a:p>
            <a:fld id="{55FE109A-171C-45A6-95C6-09B83F28E3C7}" type="slidenum">
              <a:rPr lang="en-AU" smtClean="0"/>
              <a:t>21</a:t>
            </a:fld>
            <a:endParaRPr lang="en-AU"/>
          </a:p>
        </p:txBody>
      </p:sp>
    </p:spTree>
    <p:extLst>
      <p:ext uri="{BB962C8B-B14F-4D97-AF65-F5344CB8AC3E}">
        <p14:creationId xmlns:p14="http://schemas.microsoft.com/office/powerpoint/2010/main" val="26451578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55FE109A-171C-45A6-95C6-09B83F28E3C7}" type="slidenum">
              <a:rPr lang="en-AU" smtClean="0"/>
              <a:t>22</a:t>
            </a:fld>
            <a:endParaRPr lang="en-AU"/>
          </a:p>
        </p:txBody>
      </p:sp>
    </p:spTree>
    <p:extLst>
      <p:ext uri="{BB962C8B-B14F-4D97-AF65-F5344CB8AC3E}">
        <p14:creationId xmlns:p14="http://schemas.microsoft.com/office/powerpoint/2010/main" val="20294972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a:solidFill>
                  <a:schemeClr val="tx1"/>
                </a:solidFill>
                <a:effectLst/>
                <a:latin typeface="+mn-lt"/>
                <a:ea typeface="+mn-ea"/>
                <a:cs typeface="+mn-cs"/>
              </a:rPr>
              <a:t>So what? </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1 Chron 12:32 </a:t>
            </a:r>
            <a:r>
              <a:rPr lang="en-AU" sz="1200" i="1" kern="1200" dirty="0">
                <a:solidFill>
                  <a:schemeClr val="tx1"/>
                </a:solidFill>
                <a:effectLst/>
                <a:latin typeface="+mn-lt"/>
                <a:ea typeface="+mn-ea"/>
                <a:cs typeface="+mn-cs"/>
              </a:rPr>
              <a:t>Of the sons of Issachar who had understanding of the times, to know what Israel ought to do,</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The times that we are living in (if you’ve been attending Daniel classes) are the last days. We are living in the present evil age, the last days. </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1 Tim 4:1-4 </a:t>
            </a:r>
            <a:r>
              <a:rPr lang="en-AU" sz="1200" i="1" kern="1200" dirty="0">
                <a:solidFill>
                  <a:schemeClr val="tx1"/>
                </a:solidFill>
                <a:effectLst/>
                <a:latin typeface="+mn-lt"/>
                <a:ea typeface="+mn-ea"/>
                <a:cs typeface="+mn-cs"/>
              </a:rPr>
              <a:t>Now the Spirit </a:t>
            </a:r>
            <a:r>
              <a:rPr lang="en-AU" sz="1200" i="1" kern="1200" baseline="30000" dirty="0">
                <a:solidFill>
                  <a:schemeClr val="tx1"/>
                </a:solidFill>
                <a:effectLst/>
                <a:latin typeface="+mn-lt"/>
                <a:ea typeface="+mn-ea"/>
                <a:cs typeface="+mn-cs"/>
              </a:rPr>
              <a:t>[</a:t>
            </a:r>
            <a:r>
              <a:rPr lang="en-AU" sz="1200" i="1" u="sng" kern="1200" baseline="30000" dirty="0">
                <a:solidFill>
                  <a:schemeClr val="tx1"/>
                </a:solidFill>
                <a:effectLst/>
                <a:latin typeface="+mn-lt"/>
                <a:ea typeface="+mn-ea"/>
                <a:cs typeface="+mn-cs"/>
                <a:hlinkClick r:id="rId3" tooltip="See footnote a"/>
              </a:rPr>
              <a:t>a</a:t>
            </a:r>
            <a:r>
              <a:rPr lang="en-AU" sz="1200" i="1" kern="1200" baseline="30000" dirty="0">
                <a:solidFill>
                  <a:schemeClr val="tx1"/>
                </a:solidFill>
                <a:effectLst/>
                <a:latin typeface="+mn-lt"/>
                <a:ea typeface="+mn-ea"/>
                <a:cs typeface="+mn-cs"/>
              </a:rPr>
              <a:t>]</a:t>
            </a:r>
            <a:r>
              <a:rPr lang="en-AU" sz="1200" i="1" kern="1200" dirty="0">
                <a:solidFill>
                  <a:schemeClr val="tx1"/>
                </a:solidFill>
                <a:effectLst/>
                <a:latin typeface="+mn-lt"/>
                <a:ea typeface="+mn-ea"/>
                <a:cs typeface="+mn-cs"/>
              </a:rPr>
              <a:t>expressly says that </a:t>
            </a:r>
            <a:r>
              <a:rPr lang="en-AU" sz="1200" b="1" i="1" kern="1200" dirty="0">
                <a:solidFill>
                  <a:schemeClr val="tx1"/>
                </a:solidFill>
                <a:effectLst/>
                <a:latin typeface="+mn-lt"/>
                <a:ea typeface="+mn-ea"/>
                <a:cs typeface="+mn-cs"/>
              </a:rPr>
              <a:t>in latter times</a:t>
            </a:r>
            <a:r>
              <a:rPr lang="en-AU" sz="1200" i="1" kern="1200" dirty="0">
                <a:solidFill>
                  <a:schemeClr val="tx1"/>
                </a:solidFill>
                <a:effectLst/>
                <a:latin typeface="+mn-lt"/>
                <a:ea typeface="+mn-ea"/>
                <a:cs typeface="+mn-cs"/>
              </a:rPr>
              <a:t> some will depart from the faith, giving heed to deceiving spirits and doctrines of demons, 2 speaking lies in hypocrisy, having their own conscience seared with a hot iron, </a:t>
            </a:r>
          </a:p>
          <a:p>
            <a:r>
              <a:rPr lang="en-AU" sz="1200" i="1" kern="1200" dirty="0">
                <a:solidFill>
                  <a:schemeClr val="tx1"/>
                </a:solidFill>
                <a:effectLst/>
                <a:latin typeface="+mn-lt"/>
                <a:ea typeface="+mn-ea"/>
                <a:cs typeface="+mn-cs"/>
              </a:rPr>
              <a:t>2 Tim 4:3-4 For the </a:t>
            </a:r>
            <a:r>
              <a:rPr lang="en-AU" sz="1200" b="1" i="1" kern="1200" dirty="0">
                <a:solidFill>
                  <a:schemeClr val="tx1"/>
                </a:solidFill>
                <a:effectLst/>
                <a:latin typeface="+mn-lt"/>
                <a:ea typeface="+mn-ea"/>
                <a:cs typeface="+mn-cs"/>
              </a:rPr>
              <a:t>time will come </a:t>
            </a:r>
            <a:r>
              <a:rPr lang="en-AU" sz="1200" i="1" kern="1200" dirty="0">
                <a:solidFill>
                  <a:schemeClr val="tx1"/>
                </a:solidFill>
                <a:effectLst/>
                <a:latin typeface="+mn-lt"/>
                <a:ea typeface="+mn-ea"/>
                <a:cs typeface="+mn-cs"/>
              </a:rPr>
              <a:t>when they will not endure sound doctrine, but according to their own desires, because they have itching ears, they will heap up for themselves teachers; 4 and they will turn their ears away from the truth, and be turned aside to fables.  </a:t>
            </a:r>
          </a:p>
          <a:p>
            <a:endParaRPr lang="en-AU" sz="1200" i="1" kern="1200" dirty="0">
              <a:solidFill>
                <a:schemeClr val="tx1"/>
              </a:solidFill>
              <a:effectLst/>
              <a:latin typeface="+mn-lt"/>
              <a:ea typeface="+mn-ea"/>
              <a:cs typeface="+mn-cs"/>
            </a:endParaRPr>
          </a:p>
          <a:p>
            <a:r>
              <a:rPr lang="en-AU" sz="1200" i="1" kern="1200" dirty="0">
                <a:solidFill>
                  <a:schemeClr val="tx1"/>
                </a:solidFill>
                <a:effectLst/>
                <a:latin typeface="+mn-lt"/>
                <a:ea typeface="+mn-ea"/>
                <a:cs typeface="+mn-cs"/>
              </a:rPr>
              <a:t>Our Foundation must be in Jesus Christ alone. There can be no mixture. There is no room for more than one thing. We cannot rely on God and myself, or God and job, or God and …</a:t>
            </a:r>
          </a:p>
          <a:p>
            <a:r>
              <a:rPr lang="en-AU" sz="1200" i="1" kern="1200" dirty="0">
                <a:solidFill>
                  <a:schemeClr val="tx1"/>
                </a:solidFill>
                <a:effectLst/>
                <a:latin typeface="+mn-lt"/>
                <a:ea typeface="+mn-ea"/>
                <a:cs typeface="+mn-cs"/>
              </a:rPr>
              <a:t>Daniel was a man that was unshaken and unchangeable in very challenging times. </a:t>
            </a:r>
          </a:p>
          <a:p>
            <a:r>
              <a:rPr lang="en-AU" sz="1200" i="1" kern="1200" dirty="0">
                <a:solidFill>
                  <a:schemeClr val="tx1"/>
                </a:solidFill>
                <a:effectLst/>
                <a:latin typeface="+mn-lt"/>
                <a:ea typeface="+mn-ea"/>
                <a:cs typeface="+mn-cs"/>
              </a:rPr>
              <a:t>Dan 6:10 Now when Daniel knew that the writing was signed, he went home. And in his upper room, with his windows open toward Jerusalem, he knelt down on his knees three times that day, and prayed and gave thanks before his God, as was his custom since early days.</a:t>
            </a:r>
          </a:p>
          <a:p>
            <a:r>
              <a:rPr lang="en-AU" sz="1200" i="1" kern="1200" dirty="0">
                <a:solidFill>
                  <a:schemeClr val="tx1"/>
                </a:solidFill>
                <a:effectLst/>
                <a:latin typeface="+mn-lt"/>
                <a:ea typeface="+mn-ea"/>
                <a:cs typeface="+mn-cs"/>
              </a:rPr>
              <a:t>Daniel never wavered despite knowing exactly what the consequences would be. </a:t>
            </a:r>
          </a:p>
          <a:p>
            <a:r>
              <a:rPr lang="en-AU" sz="1200" i="1" kern="1200" dirty="0">
                <a:solidFill>
                  <a:schemeClr val="tx1"/>
                </a:solidFill>
                <a:effectLst/>
                <a:latin typeface="+mn-lt"/>
                <a:ea typeface="+mn-ea"/>
                <a:cs typeface="+mn-cs"/>
              </a:rPr>
              <a:t>Dan 12:30, Rev 12:11, Rom 12:1-2</a:t>
            </a:r>
          </a:p>
          <a:p>
            <a:endParaRPr lang="en-AU" dirty="0"/>
          </a:p>
        </p:txBody>
      </p:sp>
      <p:sp>
        <p:nvSpPr>
          <p:cNvPr id="4" name="Slide Number Placeholder 3"/>
          <p:cNvSpPr>
            <a:spLocks noGrp="1"/>
          </p:cNvSpPr>
          <p:nvPr>
            <p:ph type="sldNum" sz="quarter" idx="5"/>
          </p:nvPr>
        </p:nvSpPr>
        <p:spPr/>
        <p:txBody>
          <a:bodyPr/>
          <a:lstStyle/>
          <a:p>
            <a:fld id="{55FE109A-171C-45A6-95C6-09B83F28E3C7}" type="slidenum">
              <a:rPr lang="en-AU" smtClean="0"/>
              <a:t>23</a:t>
            </a:fld>
            <a:endParaRPr lang="en-AU"/>
          </a:p>
        </p:txBody>
      </p:sp>
    </p:spTree>
    <p:extLst>
      <p:ext uri="{BB962C8B-B14F-4D97-AF65-F5344CB8AC3E}">
        <p14:creationId xmlns:p14="http://schemas.microsoft.com/office/powerpoint/2010/main" val="40309078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a:solidFill>
                  <a:schemeClr val="tx1"/>
                </a:solidFill>
                <a:effectLst/>
                <a:latin typeface="+mn-lt"/>
                <a:ea typeface="+mn-ea"/>
                <a:cs typeface="+mn-cs"/>
              </a:rPr>
              <a:t>So what? </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1 Chron 12:32 </a:t>
            </a:r>
            <a:r>
              <a:rPr lang="en-AU" sz="1200" i="1" kern="1200" dirty="0">
                <a:solidFill>
                  <a:schemeClr val="tx1"/>
                </a:solidFill>
                <a:effectLst/>
                <a:latin typeface="+mn-lt"/>
                <a:ea typeface="+mn-ea"/>
                <a:cs typeface="+mn-cs"/>
              </a:rPr>
              <a:t>Of the sons of Issachar who had understanding of the times, to know what Israel ought to do,</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The times that we are living in (if you’ve been attending Daniel classes) are the last days. We are living in the present evil age, the last days. </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1 Tim 4:1-4 </a:t>
            </a:r>
            <a:r>
              <a:rPr lang="en-AU" sz="1200" i="1" kern="1200" dirty="0">
                <a:solidFill>
                  <a:schemeClr val="tx1"/>
                </a:solidFill>
                <a:effectLst/>
                <a:latin typeface="+mn-lt"/>
                <a:ea typeface="+mn-ea"/>
                <a:cs typeface="+mn-cs"/>
              </a:rPr>
              <a:t>Now the Spirit </a:t>
            </a:r>
            <a:r>
              <a:rPr lang="en-AU" sz="1200" i="1" kern="1200" baseline="30000" dirty="0">
                <a:solidFill>
                  <a:schemeClr val="tx1"/>
                </a:solidFill>
                <a:effectLst/>
                <a:latin typeface="+mn-lt"/>
                <a:ea typeface="+mn-ea"/>
                <a:cs typeface="+mn-cs"/>
              </a:rPr>
              <a:t>[</a:t>
            </a:r>
            <a:r>
              <a:rPr lang="en-AU" sz="1200" i="1" u="sng" kern="1200" baseline="30000" dirty="0">
                <a:solidFill>
                  <a:schemeClr val="tx1"/>
                </a:solidFill>
                <a:effectLst/>
                <a:latin typeface="+mn-lt"/>
                <a:ea typeface="+mn-ea"/>
                <a:cs typeface="+mn-cs"/>
                <a:hlinkClick r:id="rId3" tooltip="See footnote a"/>
              </a:rPr>
              <a:t>a</a:t>
            </a:r>
            <a:r>
              <a:rPr lang="en-AU" sz="1200" i="1" kern="1200" baseline="30000" dirty="0">
                <a:solidFill>
                  <a:schemeClr val="tx1"/>
                </a:solidFill>
                <a:effectLst/>
                <a:latin typeface="+mn-lt"/>
                <a:ea typeface="+mn-ea"/>
                <a:cs typeface="+mn-cs"/>
              </a:rPr>
              <a:t>]</a:t>
            </a:r>
            <a:r>
              <a:rPr lang="en-AU" sz="1200" i="1" kern="1200" dirty="0">
                <a:solidFill>
                  <a:schemeClr val="tx1"/>
                </a:solidFill>
                <a:effectLst/>
                <a:latin typeface="+mn-lt"/>
                <a:ea typeface="+mn-ea"/>
                <a:cs typeface="+mn-cs"/>
              </a:rPr>
              <a:t>expressly says that </a:t>
            </a:r>
            <a:r>
              <a:rPr lang="en-AU" sz="1200" b="1" i="1" kern="1200" dirty="0">
                <a:solidFill>
                  <a:schemeClr val="tx1"/>
                </a:solidFill>
                <a:effectLst/>
                <a:latin typeface="+mn-lt"/>
                <a:ea typeface="+mn-ea"/>
                <a:cs typeface="+mn-cs"/>
              </a:rPr>
              <a:t>in latter times</a:t>
            </a:r>
            <a:r>
              <a:rPr lang="en-AU" sz="1200" i="1" kern="1200" dirty="0">
                <a:solidFill>
                  <a:schemeClr val="tx1"/>
                </a:solidFill>
                <a:effectLst/>
                <a:latin typeface="+mn-lt"/>
                <a:ea typeface="+mn-ea"/>
                <a:cs typeface="+mn-cs"/>
              </a:rPr>
              <a:t> some will depart from the faith, giving heed to deceiving spirits and doctrines of demons, 2 speaking lies in hypocrisy, having their own conscience seared with a hot iron, </a:t>
            </a:r>
          </a:p>
          <a:p>
            <a:r>
              <a:rPr lang="en-AU" sz="1200" i="1" kern="1200" dirty="0">
                <a:solidFill>
                  <a:schemeClr val="tx1"/>
                </a:solidFill>
                <a:effectLst/>
                <a:latin typeface="+mn-lt"/>
                <a:ea typeface="+mn-ea"/>
                <a:cs typeface="+mn-cs"/>
              </a:rPr>
              <a:t>2 Tim 4:3-4 For the </a:t>
            </a:r>
            <a:r>
              <a:rPr lang="en-AU" sz="1200" b="1" i="1" kern="1200" dirty="0">
                <a:solidFill>
                  <a:schemeClr val="tx1"/>
                </a:solidFill>
                <a:effectLst/>
                <a:latin typeface="+mn-lt"/>
                <a:ea typeface="+mn-ea"/>
                <a:cs typeface="+mn-cs"/>
              </a:rPr>
              <a:t>time will come </a:t>
            </a:r>
            <a:r>
              <a:rPr lang="en-AU" sz="1200" i="1" kern="1200" dirty="0">
                <a:solidFill>
                  <a:schemeClr val="tx1"/>
                </a:solidFill>
                <a:effectLst/>
                <a:latin typeface="+mn-lt"/>
                <a:ea typeface="+mn-ea"/>
                <a:cs typeface="+mn-cs"/>
              </a:rPr>
              <a:t>when they will not endure sound doctrine, but according to their own desires, because they have itching ears, they will heap up for themselves teachers; 4 and they will turn their ears away from the truth, and be turned aside to fables.  </a:t>
            </a:r>
          </a:p>
          <a:p>
            <a:endParaRPr lang="en-AU" sz="1200" i="1" kern="1200" dirty="0">
              <a:solidFill>
                <a:schemeClr val="tx1"/>
              </a:solidFill>
              <a:effectLst/>
              <a:latin typeface="+mn-lt"/>
              <a:ea typeface="+mn-ea"/>
              <a:cs typeface="+mn-cs"/>
            </a:endParaRPr>
          </a:p>
          <a:p>
            <a:r>
              <a:rPr lang="en-AU" sz="1200" i="1" kern="1200" dirty="0">
                <a:solidFill>
                  <a:schemeClr val="tx1"/>
                </a:solidFill>
                <a:effectLst/>
                <a:latin typeface="+mn-lt"/>
                <a:ea typeface="+mn-ea"/>
                <a:cs typeface="+mn-cs"/>
              </a:rPr>
              <a:t>Our Foundation must be in Jesus Christ alone. There can be no mixture. There is no room for more than one thing. We cannot rely on God and myself, or God and job, or God and …</a:t>
            </a:r>
          </a:p>
          <a:p>
            <a:r>
              <a:rPr lang="en-AU" sz="1200" i="1" kern="1200" dirty="0">
                <a:solidFill>
                  <a:schemeClr val="tx1"/>
                </a:solidFill>
                <a:effectLst/>
                <a:latin typeface="+mn-lt"/>
                <a:ea typeface="+mn-ea"/>
                <a:cs typeface="+mn-cs"/>
              </a:rPr>
              <a:t>Daniel was a man that was unshaken and unchangeable in very challenging times. </a:t>
            </a:r>
          </a:p>
          <a:p>
            <a:r>
              <a:rPr lang="en-AU" sz="1200" i="1" kern="1200" dirty="0">
                <a:solidFill>
                  <a:schemeClr val="tx1"/>
                </a:solidFill>
                <a:effectLst/>
                <a:latin typeface="+mn-lt"/>
                <a:ea typeface="+mn-ea"/>
                <a:cs typeface="+mn-cs"/>
              </a:rPr>
              <a:t>Dan 6:10 Now when Daniel knew that the writing was signed, he went home. And in his upper room, with his windows open toward Jerusalem, he knelt down on his knees three times that day, and prayed and gave thanks before his God, as was his custom since early days.</a:t>
            </a:r>
          </a:p>
          <a:p>
            <a:r>
              <a:rPr lang="en-AU" sz="1200" i="1" kern="1200" dirty="0">
                <a:solidFill>
                  <a:schemeClr val="tx1"/>
                </a:solidFill>
                <a:effectLst/>
                <a:latin typeface="+mn-lt"/>
                <a:ea typeface="+mn-ea"/>
                <a:cs typeface="+mn-cs"/>
              </a:rPr>
              <a:t>Daniel never wavered despite knowing exactly what the consequences would be. </a:t>
            </a:r>
          </a:p>
          <a:p>
            <a:r>
              <a:rPr lang="en-AU" sz="1200" i="1" kern="1200" dirty="0">
                <a:solidFill>
                  <a:schemeClr val="tx1"/>
                </a:solidFill>
                <a:effectLst/>
                <a:latin typeface="+mn-lt"/>
                <a:ea typeface="+mn-ea"/>
                <a:cs typeface="+mn-cs"/>
              </a:rPr>
              <a:t>Dan 12:30, Rev 12:11, Rom 12:1-2</a:t>
            </a:r>
          </a:p>
          <a:p>
            <a:endParaRPr lang="en-AU" dirty="0"/>
          </a:p>
        </p:txBody>
      </p:sp>
      <p:sp>
        <p:nvSpPr>
          <p:cNvPr id="4" name="Slide Number Placeholder 3"/>
          <p:cNvSpPr>
            <a:spLocks noGrp="1"/>
          </p:cNvSpPr>
          <p:nvPr>
            <p:ph type="sldNum" sz="quarter" idx="5"/>
          </p:nvPr>
        </p:nvSpPr>
        <p:spPr/>
        <p:txBody>
          <a:bodyPr/>
          <a:lstStyle/>
          <a:p>
            <a:fld id="{55FE109A-171C-45A6-95C6-09B83F28E3C7}" type="slidenum">
              <a:rPr lang="en-AU" smtClean="0"/>
              <a:t>24</a:t>
            </a:fld>
            <a:endParaRPr lang="en-AU"/>
          </a:p>
        </p:txBody>
      </p:sp>
    </p:spTree>
    <p:extLst>
      <p:ext uri="{BB962C8B-B14F-4D97-AF65-F5344CB8AC3E}">
        <p14:creationId xmlns:p14="http://schemas.microsoft.com/office/powerpoint/2010/main" val="9341074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Luke 6:48</a:t>
            </a:r>
            <a:r>
              <a:rPr lang="en-AU" sz="1200" i="1" kern="1200" dirty="0">
                <a:solidFill>
                  <a:schemeClr val="tx1"/>
                </a:solidFill>
                <a:effectLst/>
                <a:latin typeface="+mn-lt"/>
                <a:ea typeface="+mn-ea"/>
                <a:cs typeface="+mn-cs"/>
              </a:rPr>
              <a:t> He is like a man building a house, </a:t>
            </a:r>
            <a:r>
              <a:rPr lang="en-AU" sz="1200" b="1" i="1" kern="1200" dirty="0">
                <a:solidFill>
                  <a:schemeClr val="tx1"/>
                </a:solidFill>
                <a:effectLst/>
                <a:latin typeface="+mn-lt"/>
                <a:ea typeface="+mn-ea"/>
                <a:cs typeface="+mn-cs"/>
              </a:rPr>
              <a:t>who dug deep and laid the foundation on the rock</a:t>
            </a:r>
            <a:r>
              <a:rPr lang="en-AU" sz="1200" i="1" kern="1200" dirty="0">
                <a:solidFill>
                  <a:schemeClr val="tx1"/>
                </a:solidFill>
                <a:effectLst/>
                <a:latin typeface="+mn-lt"/>
                <a:ea typeface="+mn-ea"/>
                <a:cs typeface="+mn-cs"/>
              </a:rPr>
              <a:t>. And when the flood arose, the stream beat vehemently against that house, and </a:t>
            </a:r>
            <a:r>
              <a:rPr lang="en-AU" sz="1200" b="1" i="1" kern="1200" dirty="0">
                <a:solidFill>
                  <a:schemeClr val="tx1"/>
                </a:solidFill>
                <a:effectLst/>
                <a:latin typeface="+mn-lt"/>
                <a:ea typeface="+mn-ea"/>
                <a:cs typeface="+mn-cs"/>
              </a:rPr>
              <a:t>could not shake it</a:t>
            </a:r>
            <a:r>
              <a:rPr lang="en-AU" sz="1200" i="1" kern="1200" dirty="0">
                <a:solidFill>
                  <a:schemeClr val="tx1"/>
                </a:solidFill>
                <a:effectLst/>
                <a:latin typeface="+mn-lt"/>
                <a:ea typeface="+mn-ea"/>
                <a:cs typeface="+mn-cs"/>
              </a:rPr>
              <a:t>, </a:t>
            </a:r>
            <a:r>
              <a:rPr lang="en-AU" sz="1200" b="1" i="1" kern="1200" dirty="0">
                <a:solidFill>
                  <a:schemeClr val="tx1"/>
                </a:solidFill>
                <a:effectLst/>
                <a:latin typeface="+mn-lt"/>
                <a:ea typeface="+mn-ea"/>
                <a:cs typeface="+mn-cs"/>
              </a:rPr>
              <a:t>for it was </a:t>
            </a:r>
            <a:r>
              <a:rPr lang="en-AU" sz="1200" b="1" i="1" kern="1200" baseline="30000" dirty="0">
                <a:solidFill>
                  <a:schemeClr val="tx1"/>
                </a:solidFill>
                <a:effectLst/>
                <a:latin typeface="+mn-lt"/>
                <a:ea typeface="+mn-ea"/>
                <a:cs typeface="+mn-cs"/>
              </a:rPr>
              <a:t>[</a:t>
            </a:r>
            <a:r>
              <a:rPr lang="en-AU" sz="1200" b="1" i="1" u="sng" kern="1200" baseline="30000" dirty="0">
                <a:solidFill>
                  <a:schemeClr val="tx1"/>
                </a:solidFill>
                <a:effectLst/>
                <a:latin typeface="+mn-lt"/>
                <a:ea typeface="+mn-ea"/>
                <a:cs typeface="+mn-cs"/>
                <a:hlinkClick r:id="rId3" tooltip="See footnote a"/>
              </a:rPr>
              <a:t>a</a:t>
            </a:r>
            <a:r>
              <a:rPr lang="en-AU" sz="1200" b="1" i="1" kern="1200" baseline="30000" dirty="0">
                <a:solidFill>
                  <a:schemeClr val="tx1"/>
                </a:solidFill>
                <a:effectLst/>
                <a:latin typeface="+mn-lt"/>
                <a:ea typeface="+mn-ea"/>
                <a:cs typeface="+mn-cs"/>
              </a:rPr>
              <a:t>]</a:t>
            </a:r>
            <a:r>
              <a:rPr lang="en-AU" sz="1200" b="1" i="1" kern="1200" dirty="0">
                <a:solidFill>
                  <a:schemeClr val="tx1"/>
                </a:solidFill>
                <a:effectLst/>
                <a:latin typeface="+mn-lt"/>
                <a:ea typeface="+mn-ea"/>
                <a:cs typeface="+mn-cs"/>
              </a:rPr>
              <a:t>founded on the rock</a:t>
            </a:r>
            <a:r>
              <a:rPr lang="en-AU" sz="1200" i="1" kern="1200" dirty="0">
                <a:solidFill>
                  <a:schemeClr val="tx1"/>
                </a:solidFill>
                <a:effectLst/>
                <a:latin typeface="+mn-lt"/>
                <a:ea typeface="+mn-ea"/>
                <a:cs typeface="+mn-cs"/>
              </a:rPr>
              <a:t>.</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1 Cor 15:58 </a:t>
            </a:r>
            <a:r>
              <a:rPr lang="en-AU" sz="1200" i="1" kern="1200" dirty="0">
                <a:solidFill>
                  <a:schemeClr val="tx1"/>
                </a:solidFill>
                <a:effectLst/>
                <a:latin typeface="+mn-lt"/>
                <a:ea typeface="+mn-ea"/>
                <a:cs typeface="+mn-cs"/>
              </a:rPr>
              <a:t>Therefore, my beloved brethren, </a:t>
            </a:r>
            <a:r>
              <a:rPr lang="en-AU" sz="1200" b="1" i="1" kern="1200" dirty="0">
                <a:solidFill>
                  <a:schemeClr val="tx1"/>
                </a:solidFill>
                <a:effectLst/>
                <a:latin typeface="+mn-lt"/>
                <a:ea typeface="+mn-ea"/>
                <a:cs typeface="+mn-cs"/>
              </a:rPr>
              <a:t>be steadfast, immovable, always abounding in the work of the Lord</a:t>
            </a:r>
            <a:r>
              <a:rPr lang="en-AU" sz="1200" i="1" kern="1200" dirty="0">
                <a:solidFill>
                  <a:schemeClr val="tx1"/>
                </a:solidFill>
                <a:effectLst/>
                <a:latin typeface="+mn-lt"/>
                <a:ea typeface="+mn-ea"/>
                <a:cs typeface="+mn-cs"/>
              </a:rPr>
              <a:t>, knowing that your </a:t>
            </a:r>
            <a:r>
              <a:rPr lang="en-AU" sz="1200" i="1" kern="1200" dirty="0" err="1">
                <a:solidFill>
                  <a:schemeClr val="tx1"/>
                </a:solidFill>
                <a:effectLst/>
                <a:latin typeface="+mn-lt"/>
                <a:ea typeface="+mn-ea"/>
                <a:cs typeface="+mn-cs"/>
              </a:rPr>
              <a:t>labor</a:t>
            </a:r>
            <a:r>
              <a:rPr lang="en-AU" sz="1200" i="1" kern="1200" dirty="0">
                <a:solidFill>
                  <a:schemeClr val="tx1"/>
                </a:solidFill>
                <a:effectLst/>
                <a:latin typeface="+mn-lt"/>
                <a:ea typeface="+mn-ea"/>
                <a:cs typeface="+mn-cs"/>
              </a:rPr>
              <a:t> is not in vain in the Lord.</a:t>
            </a:r>
            <a:endParaRPr lang="en-AU" sz="1200" kern="1200" dirty="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55FE109A-171C-45A6-95C6-09B83F28E3C7}" type="slidenum">
              <a:rPr lang="en-AU" smtClean="0"/>
              <a:t>25</a:t>
            </a:fld>
            <a:endParaRPr lang="en-AU"/>
          </a:p>
        </p:txBody>
      </p:sp>
    </p:spTree>
    <p:extLst>
      <p:ext uri="{BB962C8B-B14F-4D97-AF65-F5344CB8AC3E}">
        <p14:creationId xmlns:p14="http://schemas.microsoft.com/office/powerpoint/2010/main" val="3015106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Our Foundation must be in Jesus Christ </a:t>
            </a:r>
            <a:r>
              <a:rPr lang="en-AU" sz="1200" b="1" kern="1200" dirty="0">
                <a:solidFill>
                  <a:schemeClr val="tx1"/>
                </a:solidFill>
                <a:effectLst/>
                <a:latin typeface="+mn-lt"/>
                <a:ea typeface="+mn-ea"/>
                <a:cs typeface="+mn-cs"/>
              </a:rPr>
              <a:t>alone. </a:t>
            </a:r>
            <a:r>
              <a:rPr lang="en-AU" sz="1200" kern="1200" dirty="0">
                <a:solidFill>
                  <a:schemeClr val="tx1"/>
                </a:solidFill>
                <a:effectLst/>
                <a:latin typeface="+mn-lt"/>
                <a:ea typeface="+mn-ea"/>
                <a:cs typeface="+mn-cs"/>
              </a:rPr>
              <a:t>There can be </a:t>
            </a:r>
            <a:r>
              <a:rPr lang="en-AU" sz="1200" b="1" kern="1200" dirty="0">
                <a:solidFill>
                  <a:schemeClr val="tx1"/>
                </a:solidFill>
                <a:effectLst/>
                <a:latin typeface="+mn-lt"/>
                <a:ea typeface="+mn-ea"/>
                <a:cs typeface="+mn-cs"/>
              </a:rPr>
              <a:t>no mixture. </a:t>
            </a:r>
            <a:r>
              <a:rPr lang="en-AU" sz="1200" kern="1200" dirty="0">
                <a:solidFill>
                  <a:schemeClr val="tx1"/>
                </a:solidFill>
                <a:effectLst/>
                <a:latin typeface="+mn-lt"/>
                <a:ea typeface="+mn-ea"/>
                <a:cs typeface="+mn-cs"/>
              </a:rPr>
              <a:t>There is no room for more than one thing. We cannot rely on God and myself, or God and job, or God and …</a:t>
            </a:r>
          </a:p>
          <a:p>
            <a:r>
              <a:rPr lang="en-AU" sz="1200" kern="1200" dirty="0">
                <a:solidFill>
                  <a:schemeClr val="tx1"/>
                </a:solidFill>
                <a:effectLst/>
                <a:latin typeface="+mn-lt"/>
                <a:ea typeface="+mn-ea"/>
                <a:cs typeface="+mn-cs"/>
              </a:rPr>
              <a:t>Daniel was a man that was unshaken and unchangeable in very challenging times. </a:t>
            </a:r>
          </a:p>
          <a:p>
            <a:r>
              <a:rPr lang="en-AU" sz="1200" kern="1200" dirty="0">
                <a:solidFill>
                  <a:schemeClr val="tx1"/>
                </a:solidFill>
                <a:effectLst/>
                <a:latin typeface="+mn-lt"/>
                <a:ea typeface="+mn-ea"/>
                <a:cs typeface="+mn-cs"/>
              </a:rPr>
              <a:t>Dan 6:10 </a:t>
            </a:r>
            <a:r>
              <a:rPr lang="en-AU" sz="1200" b="1" i="1" kern="1200" dirty="0">
                <a:solidFill>
                  <a:schemeClr val="tx1"/>
                </a:solidFill>
                <a:effectLst/>
                <a:latin typeface="+mn-lt"/>
                <a:ea typeface="+mn-ea"/>
                <a:cs typeface="+mn-cs"/>
              </a:rPr>
              <a:t>Now when Daniel knew</a:t>
            </a:r>
            <a:r>
              <a:rPr lang="en-AU" sz="1200" i="1" kern="1200" dirty="0">
                <a:solidFill>
                  <a:schemeClr val="tx1"/>
                </a:solidFill>
                <a:effectLst/>
                <a:latin typeface="+mn-lt"/>
                <a:ea typeface="+mn-ea"/>
                <a:cs typeface="+mn-cs"/>
              </a:rPr>
              <a:t> that the writing was signed, he went home. And in his upper room, with his windows open toward Jerusalem, he knelt down on his knees three times that day, and prayed and gave thanks before his God, as was his custom since early days.</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Daniel never wavered despite knowing exactly what the consequences would be. </a:t>
            </a:r>
          </a:p>
          <a:p>
            <a:r>
              <a:rPr lang="en-AU" sz="1200" kern="1200" dirty="0">
                <a:solidFill>
                  <a:schemeClr val="tx1"/>
                </a:solidFill>
                <a:effectLst/>
                <a:latin typeface="+mn-lt"/>
                <a:ea typeface="+mn-ea"/>
                <a:cs typeface="+mn-cs"/>
              </a:rPr>
              <a:t>Dan 12:30, Rev 12:11, Rom 12:1-2</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Closing:</a:t>
            </a:r>
          </a:p>
          <a:p>
            <a:r>
              <a:rPr lang="en-AU" sz="1200" kern="1200" dirty="0">
                <a:solidFill>
                  <a:schemeClr val="tx1"/>
                </a:solidFill>
                <a:effectLst/>
                <a:latin typeface="+mn-lt"/>
                <a:ea typeface="+mn-ea"/>
                <a:cs typeface="+mn-cs"/>
              </a:rPr>
              <a:t>Luke 6:48</a:t>
            </a:r>
            <a:r>
              <a:rPr lang="en-AU" sz="1200" i="1" kern="1200" dirty="0">
                <a:solidFill>
                  <a:schemeClr val="tx1"/>
                </a:solidFill>
                <a:effectLst/>
                <a:latin typeface="+mn-lt"/>
                <a:ea typeface="+mn-ea"/>
                <a:cs typeface="+mn-cs"/>
              </a:rPr>
              <a:t> He is like a man building a house, </a:t>
            </a:r>
            <a:r>
              <a:rPr lang="en-AU" sz="1200" b="1" i="1" kern="1200" dirty="0">
                <a:solidFill>
                  <a:schemeClr val="tx1"/>
                </a:solidFill>
                <a:effectLst/>
                <a:latin typeface="+mn-lt"/>
                <a:ea typeface="+mn-ea"/>
                <a:cs typeface="+mn-cs"/>
              </a:rPr>
              <a:t>who dug deep and laid the foundation on the rock</a:t>
            </a:r>
            <a:r>
              <a:rPr lang="en-AU" sz="1200" i="1" kern="1200" dirty="0">
                <a:solidFill>
                  <a:schemeClr val="tx1"/>
                </a:solidFill>
                <a:effectLst/>
                <a:latin typeface="+mn-lt"/>
                <a:ea typeface="+mn-ea"/>
                <a:cs typeface="+mn-cs"/>
              </a:rPr>
              <a:t>. And when the flood arose, the stream beat vehemently against that house, and </a:t>
            </a:r>
            <a:r>
              <a:rPr lang="en-AU" sz="1200" b="1" i="1" kern="1200" dirty="0">
                <a:solidFill>
                  <a:schemeClr val="tx1"/>
                </a:solidFill>
                <a:effectLst/>
                <a:latin typeface="+mn-lt"/>
                <a:ea typeface="+mn-ea"/>
                <a:cs typeface="+mn-cs"/>
              </a:rPr>
              <a:t>could not shake it</a:t>
            </a:r>
            <a:r>
              <a:rPr lang="en-AU" sz="1200" i="1" kern="1200" dirty="0">
                <a:solidFill>
                  <a:schemeClr val="tx1"/>
                </a:solidFill>
                <a:effectLst/>
                <a:latin typeface="+mn-lt"/>
                <a:ea typeface="+mn-ea"/>
                <a:cs typeface="+mn-cs"/>
              </a:rPr>
              <a:t>, </a:t>
            </a:r>
            <a:r>
              <a:rPr lang="en-AU" sz="1200" b="1" i="1" kern="1200" dirty="0">
                <a:solidFill>
                  <a:schemeClr val="tx1"/>
                </a:solidFill>
                <a:effectLst/>
                <a:latin typeface="+mn-lt"/>
                <a:ea typeface="+mn-ea"/>
                <a:cs typeface="+mn-cs"/>
              </a:rPr>
              <a:t>for it was </a:t>
            </a:r>
            <a:r>
              <a:rPr lang="en-AU" sz="1200" b="1" i="1" kern="1200" baseline="30000" dirty="0">
                <a:solidFill>
                  <a:schemeClr val="tx1"/>
                </a:solidFill>
                <a:effectLst/>
                <a:latin typeface="+mn-lt"/>
                <a:ea typeface="+mn-ea"/>
                <a:cs typeface="+mn-cs"/>
              </a:rPr>
              <a:t>[</a:t>
            </a:r>
            <a:r>
              <a:rPr lang="en-AU" sz="1200" b="1" i="1" u="sng" kern="1200" baseline="30000" dirty="0">
                <a:solidFill>
                  <a:schemeClr val="tx1"/>
                </a:solidFill>
                <a:effectLst/>
                <a:latin typeface="+mn-lt"/>
                <a:ea typeface="+mn-ea"/>
                <a:cs typeface="+mn-cs"/>
                <a:hlinkClick r:id="rId3" tooltip="See footnote a"/>
              </a:rPr>
              <a:t>a</a:t>
            </a:r>
            <a:r>
              <a:rPr lang="en-AU" sz="1200" b="1" i="1" kern="1200" baseline="30000" dirty="0">
                <a:solidFill>
                  <a:schemeClr val="tx1"/>
                </a:solidFill>
                <a:effectLst/>
                <a:latin typeface="+mn-lt"/>
                <a:ea typeface="+mn-ea"/>
                <a:cs typeface="+mn-cs"/>
              </a:rPr>
              <a:t>]</a:t>
            </a:r>
            <a:r>
              <a:rPr lang="en-AU" sz="1200" b="1" i="1" kern="1200" dirty="0">
                <a:solidFill>
                  <a:schemeClr val="tx1"/>
                </a:solidFill>
                <a:effectLst/>
                <a:latin typeface="+mn-lt"/>
                <a:ea typeface="+mn-ea"/>
                <a:cs typeface="+mn-cs"/>
              </a:rPr>
              <a:t>founded on the rock</a:t>
            </a:r>
            <a:r>
              <a:rPr lang="en-AU" sz="1200" i="1" kern="1200" dirty="0">
                <a:solidFill>
                  <a:schemeClr val="tx1"/>
                </a:solidFill>
                <a:effectLst/>
                <a:latin typeface="+mn-lt"/>
                <a:ea typeface="+mn-ea"/>
                <a:cs typeface="+mn-cs"/>
              </a:rPr>
              <a:t>.</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1 Cor 15:58 </a:t>
            </a:r>
            <a:r>
              <a:rPr lang="en-AU" sz="1200" i="1" kern="1200" dirty="0">
                <a:solidFill>
                  <a:schemeClr val="tx1"/>
                </a:solidFill>
                <a:effectLst/>
                <a:latin typeface="+mn-lt"/>
                <a:ea typeface="+mn-ea"/>
                <a:cs typeface="+mn-cs"/>
              </a:rPr>
              <a:t>Therefore, my beloved brethren, </a:t>
            </a:r>
            <a:r>
              <a:rPr lang="en-AU" sz="1200" b="1" i="1" kern="1200" dirty="0">
                <a:solidFill>
                  <a:schemeClr val="tx1"/>
                </a:solidFill>
                <a:effectLst/>
                <a:latin typeface="+mn-lt"/>
                <a:ea typeface="+mn-ea"/>
                <a:cs typeface="+mn-cs"/>
              </a:rPr>
              <a:t>be steadfast, immovable, always abounding in the work of the Lord</a:t>
            </a:r>
            <a:r>
              <a:rPr lang="en-AU" sz="1200" i="1" kern="1200" dirty="0">
                <a:solidFill>
                  <a:schemeClr val="tx1"/>
                </a:solidFill>
                <a:effectLst/>
                <a:latin typeface="+mn-lt"/>
                <a:ea typeface="+mn-ea"/>
                <a:cs typeface="+mn-cs"/>
              </a:rPr>
              <a:t>, knowing that your </a:t>
            </a:r>
            <a:r>
              <a:rPr lang="en-AU" sz="1200" i="1" kern="1200" dirty="0" err="1">
                <a:solidFill>
                  <a:schemeClr val="tx1"/>
                </a:solidFill>
                <a:effectLst/>
                <a:latin typeface="+mn-lt"/>
                <a:ea typeface="+mn-ea"/>
                <a:cs typeface="+mn-cs"/>
              </a:rPr>
              <a:t>labor</a:t>
            </a:r>
            <a:r>
              <a:rPr lang="en-AU" sz="1200" i="1" kern="1200" dirty="0">
                <a:solidFill>
                  <a:schemeClr val="tx1"/>
                </a:solidFill>
                <a:effectLst/>
                <a:latin typeface="+mn-lt"/>
                <a:ea typeface="+mn-ea"/>
                <a:cs typeface="+mn-cs"/>
              </a:rPr>
              <a:t> is not in vain in the Lord.</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 </a:t>
            </a:r>
          </a:p>
          <a:p>
            <a:endParaRPr lang="en-AU" sz="1200" i="1" kern="1200" baseline="300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55FE109A-171C-45A6-95C6-09B83F28E3C7}" type="slidenum">
              <a:rPr lang="en-AU" smtClean="0"/>
              <a:t>26</a:t>
            </a:fld>
            <a:endParaRPr lang="en-AU"/>
          </a:p>
        </p:txBody>
      </p:sp>
    </p:spTree>
    <p:extLst>
      <p:ext uri="{BB962C8B-B14F-4D97-AF65-F5344CB8AC3E}">
        <p14:creationId xmlns:p14="http://schemas.microsoft.com/office/powerpoint/2010/main" val="40816393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7564" y="3789040"/>
            <a:ext cx="7848872" cy="1412776"/>
          </a:xfrm>
        </p:spPr>
        <p:txBody>
          <a:bodyPr/>
          <a:lstStyle/>
          <a:p>
            <a:r>
              <a:rPr lang="en-US" sz="4400" dirty="0"/>
              <a:t>Being Unshaken </a:t>
            </a:r>
            <a:br>
              <a:rPr lang="en-US" sz="4400" dirty="0"/>
            </a:br>
            <a:r>
              <a:rPr lang="en-US" sz="3600" b="0" dirty="0"/>
              <a:t>in Times of Shaking</a:t>
            </a:r>
            <a:endParaRPr lang="en-US" b="0" i="1" dirty="0"/>
          </a:p>
        </p:txBody>
      </p:sp>
      <p:sp>
        <p:nvSpPr>
          <p:cNvPr id="3" name="Text Placeholder 2"/>
          <p:cNvSpPr>
            <a:spLocks noGrp="1"/>
          </p:cNvSpPr>
          <p:nvPr>
            <p:ph type="body" sz="quarter" idx="10"/>
          </p:nvPr>
        </p:nvSpPr>
        <p:spPr/>
        <p:txBody>
          <a:bodyPr/>
          <a:lstStyle/>
          <a:p>
            <a:r>
              <a:rPr lang="en-US" dirty="0"/>
              <a:t>Grace Liew</a:t>
            </a:r>
          </a:p>
        </p:txBody>
      </p:sp>
      <p:sp>
        <p:nvSpPr>
          <p:cNvPr id="4" name="Text Placeholder 3"/>
          <p:cNvSpPr>
            <a:spLocks noGrp="1"/>
          </p:cNvSpPr>
          <p:nvPr>
            <p:ph type="body" sz="quarter" idx="12"/>
          </p:nvPr>
        </p:nvSpPr>
        <p:spPr/>
        <p:txBody>
          <a:bodyPr/>
          <a:lstStyle/>
          <a:p>
            <a:r>
              <a:rPr lang="en-US" dirty="0"/>
              <a:t>7/10/2018</a:t>
            </a:r>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Scriptures </a:t>
            </a:r>
          </a:p>
        </p:txBody>
      </p:sp>
      <p:sp>
        <p:nvSpPr>
          <p:cNvPr id="3" name="Content Placeholder 2"/>
          <p:cNvSpPr>
            <a:spLocks noGrp="1"/>
          </p:cNvSpPr>
          <p:nvPr>
            <p:ph idx="1"/>
          </p:nvPr>
        </p:nvSpPr>
        <p:spPr>
          <a:xfrm>
            <a:off x="251520" y="1063277"/>
            <a:ext cx="8712968" cy="5246043"/>
          </a:xfrm>
        </p:spPr>
        <p:txBody>
          <a:bodyPr>
            <a:normAutofit fontScale="92500" lnSpcReduction="20000"/>
          </a:bodyPr>
          <a:lstStyle/>
          <a:p>
            <a:pPr marL="0" indent="0">
              <a:buNone/>
            </a:pPr>
            <a:r>
              <a:rPr lang="en-AU" b="1" dirty="0"/>
              <a:t>Matt 7:24 </a:t>
            </a:r>
          </a:p>
          <a:p>
            <a:pPr marL="0" indent="0">
              <a:buNone/>
            </a:pPr>
            <a:r>
              <a:rPr lang="en-AU" i="1" dirty="0"/>
              <a:t>Therefore whoever </a:t>
            </a:r>
          </a:p>
          <a:p>
            <a:pPr marL="400050" lvl="1" indent="0">
              <a:buNone/>
            </a:pPr>
            <a:r>
              <a:rPr lang="en-AU" b="1" i="1" dirty="0"/>
              <a:t>hears</a:t>
            </a:r>
            <a:r>
              <a:rPr lang="en-AU" i="1" dirty="0"/>
              <a:t> these sayings of Mine, and </a:t>
            </a:r>
          </a:p>
          <a:p>
            <a:pPr marL="400050" lvl="1" indent="0">
              <a:buNone/>
            </a:pPr>
            <a:r>
              <a:rPr lang="en-AU" b="1" i="1" dirty="0"/>
              <a:t>does</a:t>
            </a:r>
            <a:r>
              <a:rPr lang="en-AU" i="1" dirty="0"/>
              <a:t> them, </a:t>
            </a:r>
          </a:p>
          <a:p>
            <a:pPr marL="0" indent="0">
              <a:buNone/>
            </a:pPr>
            <a:r>
              <a:rPr lang="en-AU" i="1" dirty="0"/>
              <a:t>I will liken him to a wise man </a:t>
            </a:r>
          </a:p>
          <a:p>
            <a:pPr marL="0" indent="0">
              <a:buNone/>
            </a:pPr>
            <a:r>
              <a:rPr lang="en-AU" i="1" dirty="0"/>
              <a:t>who built his house on the rock: and </a:t>
            </a:r>
          </a:p>
          <a:p>
            <a:pPr marL="400050" lvl="1" indent="0">
              <a:buNone/>
            </a:pPr>
            <a:r>
              <a:rPr lang="en-AU" i="1" dirty="0"/>
              <a:t>the rain descended, </a:t>
            </a:r>
          </a:p>
          <a:p>
            <a:pPr marL="400050" lvl="1" indent="0">
              <a:buNone/>
            </a:pPr>
            <a:r>
              <a:rPr lang="en-AU" i="1" dirty="0"/>
              <a:t>the floods came, and </a:t>
            </a:r>
          </a:p>
          <a:p>
            <a:pPr marL="400050" lvl="1" indent="0">
              <a:buNone/>
            </a:pPr>
            <a:r>
              <a:rPr lang="en-AU" i="1" dirty="0"/>
              <a:t>the winds blew and </a:t>
            </a:r>
          </a:p>
          <a:p>
            <a:pPr marL="400050" lvl="1" indent="0">
              <a:buNone/>
            </a:pPr>
            <a:r>
              <a:rPr lang="en-AU" i="1" dirty="0"/>
              <a:t>beat on that house; and </a:t>
            </a:r>
          </a:p>
          <a:p>
            <a:pPr marL="400050" lvl="1" indent="0">
              <a:buNone/>
            </a:pPr>
            <a:r>
              <a:rPr lang="en-AU" i="1" dirty="0"/>
              <a:t>it did not fall, </a:t>
            </a:r>
          </a:p>
          <a:p>
            <a:pPr marL="0" indent="0">
              <a:buNone/>
            </a:pPr>
            <a:r>
              <a:rPr lang="en-AU" b="1" i="1" dirty="0"/>
              <a:t>for it was founded </a:t>
            </a:r>
            <a:r>
              <a:rPr lang="en-AU" b="1" i="1" dirty="0">
                <a:solidFill>
                  <a:srgbClr val="C00000"/>
                </a:solidFill>
              </a:rPr>
              <a:t>on the rock</a:t>
            </a:r>
            <a:r>
              <a:rPr lang="en-AU" i="1" dirty="0">
                <a:solidFill>
                  <a:srgbClr val="C00000"/>
                </a:solidFill>
              </a:rPr>
              <a:t>.</a:t>
            </a:r>
            <a:endParaRPr lang="en-AU" dirty="0">
              <a:solidFill>
                <a:srgbClr val="C00000"/>
              </a:solidFill>
            </a:endParaRPr>
          </a:p>
          <a:p>
            <a:pPr marL="0" indent="0">
              <a:buNone/>
            </a:pPr>
            <a:endParaRPr lang="en-AU" b="1" i="1" dirty="0"/>
          </a:p>
        </p:txBody>
      </p:sp>
      <p:pic>
        <p:nvPicPr>
          <p:cNvPr id="4" name="Content Placeholder 5">
            <a:extLst>
              <a:ext uri="{FF2B5EF4-FFF2-40B4-BE49-F238E27FC236}">
                <a16:creationId xmlns:a16="http://schemas.microsoft.com/office/drawing/2014/main" id="{28F0FF43-DA6D-4564-9B2A-5601113F3F3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16216" y="116632"/>
            <a:ext cx="2473106" cy="3057051"/>
          </a:xfrm>
          <a:prstGeom prst="rect">
            <a:avLst/>
          </a:prstGeom>
        </p:spPr>
      </p:pic>
    </p:spTree>
    <p:extLst>
      <p:ext uri="{BB962C8B-B14F-4D97-AF65-F5344CB8AC3E}">
        <p14:creationId xmlns:p14="http://schemas.microsoft.com/office/powerpoint/2010/main" val="3815545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Scriptures </a:t>
            </a:r>
          </a:p>
        </p:txBody>
      </p:sp>
      <p:sp>
        <p:nvSpPr>
          <p:cNvPr id="3" name="Content Placeholder 2"/>
          <p:cNvSpPr>
            <a:spLocks noGrp="1"/>
          </p:cNvSpPr>
          <p:nvPr>
            <p:ph idx="1"/>
          </p:nvPr>
        </p:nvSpPr>
        <p:spPr>
          <a:xfrm>
            <a:off x="215516" y="980728"/>
            <a:ext cx="8712968" cy="5472608"/>
          </a:xfrm>
        </p:spPr>
        <p:txBody>
          <a:bodyPr>
            <a:normAutofit fontScale="70000" lnSpcReduction="20000"/>
          </a:bodyPr>
          <a:lstStyle/>
          <a:p>
            <a:pPr marL="0" indent="0">
              <a:buNone/>
            </a:pPr>
            <a:r>
              <a:rPr lang="en-AU" dirty="0"/>
              <a:t>Luke 6:48-49</a:t>
            </a:r>
            <a:r>
              <a:rPr lang="en-AU" i="1" dirty="0"/>
              <a:t> </a:t>
            </a:r>
          </a:p>
          <a:p>
            <a:pPr marL="0" indent="0">
              <a:buNone/>
            </a:pPr>
            <a:r>
              <a:rPr lang="en-AU" i="1" dirty="0"/>
              <a:t>He is like a man building a house, </a:t>
            </a:r>
          </a:p>
          <a:p>
            <a:pPr marL="0" indent="0">
              <a:buNone/>
            </a:pPr>
            <a:r>
              <a:rPr lang="en-AU" b="1" i="1" dirty="0"/>
              <a:t>who dug deep </a:t>
            </a:r>
            <a:r>
              <a:rPr lang="en-AU" i="1" dirty="0"/>
              <a:t>and</a:t>
            </a:r>
            <a:r>
              <a:rPr lang="en-AU" b="1" i="1" dirty="0"/>
              <a:t> </a:t>
            </a:r>
          </a:p>
          <a:p>
            <a:pPr marL="0" indent="0">
              <a:buNone/>
            </a:pPr>
            <a:r>
              <a:rPr lang="en-AU" b="1" i="1" dirty="0"/>
              <a:t>laid the foundation </a:t>
            </a:r>
            <a:r>
              <a:rPr lang="en-AU" b="1" i="1" dirty="0">
                <a:solidFill>
                  <a:srgbClr val="C00000"/>
                </a:solidFill>
              </a:rPr>
              <a:t>on the rock</a:t>
            </a:r>
            <a:r>
              <a:rPr lang="en-AU" i="1" dirty="0"/>
              <a:t>. And when </a:t>
            </a:r>
          </a:p>
          <a:p>
            <a:pPr lvl="1"/>
            <a:r>
              <a:rPr lang="en-AU" i="1" dirty="0"/>
              <a:t>the flood arose, </a:t>
            </a:r>
          </a:p>
          <a:p>
            <a:pPr lvl="1"/>
            <a:r>
              <a:rPr lang="en-AU" i="1" dirty="0"/>
              <a:t>the stream beat vehemently against that house,</a:t>
            </a:r>
          </a:p>
          <a:p>
            <a:pPr marL="57150" indent="0">
              <a:buNone/>
            </a:pPr>
            <a:r>
              <a:rPr lang="en-AU" i="1" dirty="0"/>
              <a:t>and could not shake it, </a:t>
            </a:r>
          </a:p>
          <a:p>
            <a:pPr marL="57150" indent="0">
              <a:buNone/>
            </a:pPr>
            <a:r>
              <a:rPr lang="en-AU" b="1" i="1" dirty="0"/>
              <a:t>for it was founded </a:t>
            </a:r>
            <a:r>
              <a:rPr lang="en-AU" b="1" i="1" dirty="0">
                <a:solidFill>
                  <a:srgbClr val="C00000"/>
                </a:solidFill>
              </a:rPr>
              <a:t>on the rock</a:t>
            </a:r>
            <a:r>
              <a:rPr lang="en-AU" i="1" dirty="0">
                <a:solidFill>
                  <a:srgbClr val="C00000"/>
                </a:solidFill>
              </a:rPr>
              <a:t>. </a:t>
            </a:r>
            <a:endParaRPr lang="en-AU" i="1" baseline="30000" dirty="0">
              <a:solidFill>
                <a:srgbClr val="C00000"/>
              </a:solidFill>
            </a:endParaRPr>
          </a:p>
          <a:p>
            <a:pPr marL="57150" indent="0">
              <a:buNone/>
            </a:pPr>
            <a:r>
              <a:rPr lang="en-AU" i="1" dirty="0"/>
              <a:t>But he </a:t>
            </a:r>
          </a:p>
          <a:p>
            <a:pPr marL="57150" indent="0">
              <a:buNone/>
            </a:pPr>
            <a:r>
              <a:rPr lang="en-AU" b="1" i="1" dirty="0"/>
              <a:t>who heard </a:t>
            </a:r>
            <a:r>
              <a:rPr lang="en-AU" i="1" dirty="0"/>
              <a:t>and</a:t>
            </a:r>
            <a:r>
              <a:rPr lang="en-AU" b="1" i="1" dirty="0"/>
              <a:t> </a:t>
            </a:r>
          </a:p>
          <a:p>
            <a:pPr marL="57150" indent="0">
              <a:buNone/>
            </a:pPr>
            <a:r>
              <a:rPr lang="en-AU" b="1" i="1" dirty="0"/>
              <a:t>did nothing </a:t>
            </a:r>
          </a:p>
          <a:p>
            <a:pPr marL="57150" indent="0">
              <a:buNone/>
            </a:pPr>
            <a:r>
              <a:rPr lang="en-AU" i="1" dirty="0"/>
              <a:t>is like a man who built a house on the earth </a:t>
            </a:r>
          </a:p>
          <a:p>
            <a:pPr marL="57150" indent="0">
              <a:buNone/>
            </a:pPr>
            <a:r>
              <a:rPr lang="en-AU" b="1" i="1" dirty="0"/>
              <a:t>without a foundation</a:t>
            </a:r>
            <a:r>
              <a:rPr lang="en-AU" i="1" dirty="0"/>
              <a:t>, against which </a:t>
            </a:r>
          </a:p>
          <a:p>
            <a:pPr marL="914400" lvl="1" indent="-457200"/>
            <a:r>
              <a:rPr lang="en-AU" i="1" dirty="0"/>
              <a:t>the stream beat vehemently; and</a:t>
            </a:r>
          </a:p>
          <a:p>
            <a:pPr marL="914400" lvl="1" indent="-457200"/>
            <a:r>
              <a:rPr lang="en-AU" i="1" dirty="0"/>
              <a:t>immediately it fell. </a:t>
            </a:r>
          </a:p>
          <a:p>
            <a:pPr marL="57150" indent="0">
              <a:buNone/>
            </a:pPr>
            <a:r>
              <a:rPr lang="en-AU" b="1" i="1" dirty="0"/>
              <a:t>And the ruin of that house was great.</a:t>
            </a:r>
            <a:endParaRPr lang="en-AU" dirty="0"/>
          </a:p>
          <a:p>
            <a:pPr marL="0" indent="0">
              <a:buNone/>
            </a:pPr>
            <a:endParaRPr lang="en-AU" b="1" i="1" dirty="0"/>
          </a:p>
        </p:txBody>
      </p:sp>
      <p:pic>
        <p:nvPicPr>
          <p:cNvPr id="6" name="Picture 5">
            <a:extLst>
              <a:ext uri="{FF2B5EF4-FFF2-40B4-BE49-F238E27FC236}">
                <a16:creationId xmlns:a16="http://schemas.microsoft.com/office/drawing/2014/main" id="{5106617E-DE3D-4387-B6DE-584E5494E7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7736" y="49446"/>
            <a:ext cx="2918506" cy="1939394"/>
          </a:xfrm>
          <a:prstGeom prst="rect">
            <a:avLst/>
          </a:prstGeom>
        </p:spPr>
      </p:pic>
      <p:pic>
        <p:nvPicPr>
          <p:cNvPr id="8" name="Picture 7">
            <a:extLst>
              <a:ext uri="{FF2B5EF4-FFF2-40B4-BE49-F238E27FC236}">
                <a16:creationId xmlns:a16="http://schemas.microsoft.com/office/drawing/2014/main" id="{215D57C0-C3BE-4E03-8874-990879ED91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90084" y="3068960"/>
            <a:ext cx="2438400" cy="1624584"/>
          </a:xfrm>
          <a:prstGeom prst="rect">
            <a:avLst/>
          </a:prstGeom>
        </p:spPr>
      </p:pic>
    </p:spTree>
    <p:extLst>
      <p:ext uri="{BB962C8B-B14F-4D97-AF65-F5344CB8AC3E}">
        <p14:creationId xmlns:p14="http://schemas.microsoft.com/office/powerpoint/2010/main" val="38693385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Scriptures </a:t>
            </a:r>
          </a:p>
        </p:txBody>
      </p:sp>
      <p:sp>
        <p:nvSpPr>
          <p:cNvPr id="3" name="Content Placeholder 2"/>
          <p:cNvSpPr>
            <a:spLocks noGrp="1"/>
          </p:cNvSpPr>
          <p:nvPr>
            <p:ph idx="1"/>
          </p:nvPr>
        </p:nvSpPr>
        <p:spPr>
          <a:xfrm>
            <a:off x="215516" y="980728"/>
            <a:ext cx="8712968" cy="5472608"/>
          </a:xfrm>
        </p:spPr>
        <p:txBody>
          <a:bodyPr>
            <a:normAutofit/>
          </a:bodyPr>
          <a:lstStyle/>
          <a:p>
            <a:pPr marL="0" indent="0">
              <a:buNone/>
            </a:pPr>
            <a:r>
              <a:rPr lang="en-AU" sz="2800" dirty="0"/>
              <a:t>Ps 111:10 </a:t>
            </a:r>
          </a:p>
          <a:p>
            <a:pPr marL="0" indent="0">
              <a:buNone/>
            </a:pPr>
            <a:r>
              <a:rPr lang="en-AU" sz="2800" b="1" i="1" dirty="0"/>
              <a:t>The fear of the </a:t>
            </a:r>
            <a:r>
              <a:rPr lang="en-AU" sz="2800" b="1" i="1" cap="small" dirty="0"/>
              <a:t>Lord</a:t>
            </a:r>
            <a:r>
              <a:rPr lang="en-AU" sz="2800" b="1" i="1" dirty="0"/>
              <a:t> is the beginning of wisdom</a:t>
            </a:r>
            <a:r>
              <a:rPr lang="en-AU" sz="2800" i="1" dirty="0"/>
              <a:t>; A good understanding have all those </a:t>
            </a:r>
            <a:r>
              <a:rPr lang="en-AU" sz="2800" b="1" i="1" dirty="0"/>
              <a:t>who do His commandments. </a:t>
            </a:r>
            <a:r>
              <a:rPr lang="en-AU" sz="2800" i="1" dirty="0"/>
              <a:t>His praise endures forever.</a:t>
            </a:r>
            <a:endParaRPr lang="en-AU" sz="2800" dirty="0"/>
          </a:p>
          <a:p>
            <a:pPr marL="0" indent="0">
              <a:buNone/>
            </a:pPr>
            <a:r>
              <a:rPr lang="en-AU" sz="2800" dirty="0"/>
              <a:t>Ps 112</a:t>
            </a:r>
          </a:p>
          <a:p>
            <a:pPr marL="0" indent="0">
              <a:buNone/>
            </a:pPr>
            <a:r>
              <a:rPr lang="en-AU" sz="2800" i="1" dirty="0"/>
              <a:t>Praise</a:t>
            </a:r>
            <a:r>
              <a:rPr lang="en-AU" sz="2800" i="1" baseline="30000" dirty="0"/>
              <a:t> </a:t>
            </a:r>
            <a:r>
              <a:rPr lang="en-AU" sz="2800" i="1" dirty="0"/>
              <a:t>the </a:t>
            </a:r>
            <a:r>
              <a:rPr lang="en-AU" sz="2800" i="1" cap="small" dirty="0"/>
              <a:t>Lord</a:t>
            </a:r>
            <a:r>
              <a:rPr lang="en-AU" sz="2800" i="1" dirty="0"/>
              <a:t>!</a:t>
            </a:r>
            <a:endParaRPr lang="en-AU" sz="2800" dirty="0"/>
          </a:p>
          <a:p>
            <a:pPr marL="0" indent="0">
              <a:buNone/>
            </a:pPr>
            <a:r>
              <a:rPr lang="en-AU" sz="2800" i="1" dirty="0"/>
              <a:t>Blessed is the man </a:t>
            </a:r>
            <a:r>
              <a:rPr lang="en-AU" sz="2800" b="1" i="1" dirty="0"/>
              <a:t>who fears the </a:t>
            </a:r>
            <a:r>
              <a:rPr lang="en-AU" sz="2800" b="1" i="1" cap="small" dirty="0"/>
              <a:t>Lord</a:t>
            </a:r>
            <a:r>
              <a:rPr lang="en-AU" sz="2800" b="1" i="1" dirty="0"/>
              <a:t>,</a:t>
            </a:r>
            <a:br>
              <a:rPr lang="en-AU" sz="2800" b="1" i="1" dirty="0"/>
            </a:br>
            <a:r>
              <a:rPr lang="en-AU" sz="2800" i="1" dirty="0"/>
              <a:t>Who </a:t>
            </a:r>
            <a:r>
              <a:rPr lang="en-AU" sz="2800" b="1" i="1" dirty="0"/>
              <a:t>delights greatly in His commandments.</a:t>
            </a:r>
            <a:r>
              <a:rPr lang="en-AU" sz="2800" dirty="0"/>
              <a:t> </a:t>
            </a:r>
          </a:p>
          <a:p>
            <a:pPr marL="0" indent="0">
              <a:buNone/>
            </a:pPr>
            <a:endParaRPr lang="en-AU" b="1" i="1" dirty="0"/>
          </a:p>
        </p:txBody>
      </p:sp>
    </p:spTree>
    <p:extLst>
      <p:ext uri="{BB962C8B-B14F-4D97-AF65-F5344CB8AC3E}">
        <p14:creationId xmlns:p14="http://schemas.microsoft.com/office/powerpoint/2010/main" val="6452856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Scriptures </a:t>
            </a:r>
          </a:p>
        </p:txBody>
      </p:sp>
      <p:sp>
        <p:nvSpPr>
          <p:cNvPr id="3" name="Content Placeholder 2"/>
          <p:cNvSpPr>
            <a:spLocks noGrp="1"/>
          </p:cNvSpPr>
          <p:nvPr>
            <p:ph idx="1"/>
          </p:nvPr>
        </p:nvSpPr>
        <p:spPr>
          <a:xfrm>
            <a:off x="215516" y="980728"/>
            <a:ext cx="8712968" cy="5472608"/>
          </a:xfrm>
        </p:spPr>
        <p:txBody>
          <a:bodyPr>
            <a:normAutofit fontScale="92500" lnSpcReduction="20000"/>
          </a:bodyPr>
          <a:lstStyle/>
          <a:p>
            <a:pPr marL="0" indent="0">
              <a:buNone/>
            </a:pPr>
            <a:r>
              <a:rPr lang="en-AU" i="1" dirty="0"/>
              <a:t>Ps 112 cont’d</a:t>
            </a:r>
          </a:p>
          <a:p>
            <a:pPr marL="0" indent="0">
              <a:buNone/>
            </a:pPr>
            <a:r>
              <a:rPr lang="en-AU" i="1" dirty="0"/>
              <a:t>Rewards:</a:t>
            </a:r>
          </a:p>
          <a:p>
            <a:pPr marL="514350" indent="-514350">
              <a:buAutoNum type="arabicPeriod"/>
            </a:pPr>
            <a:r>
              <a:rPr lang="en-AU" i="1" dirty="0"/>
              <a:t>His descendants will be mighty on earth;</a:t>
            </a:r>
          </a:p>
          <a:p>
            <a:pPr marL="514350" indent="-514350">
              <a:buAutoNum type="arabicPeriod"/>
            </a:pPr>
            <a:r>
              <a:rPr lang="en-AU" i="1" dirty="0"/>
              <a:t>The generation of the upright will be blessed.</a:t>
            </a:r>
          </a:p>
          <a:p>
            <a:pPr marL="514350" indent="-514350">
              <a:buAutoNum type="arabicPeriod"/>
            </a:pPr>
            <a:r>
              <a:rPr lang="en-AU" i="1" dirty="0"/>
              <a:t>Wealth and riches will be in his house,</a:t>
            </a:r>
          </a:p>
          <a:p>
            <a:pPr marL="514350" indent="-514350">
              <a:buAutoNum type="arabicPeriod"/>
            </a:pPr>
            <a:r>
              <a:rPr lang="en-AU" i="1" dirty="0"/>
              <a:t>And his righteousness endures forever. </a:t>
            </a:r>
          </a:p>
          <a:p>
            <a:pPr marL="0" indent="0">
              <a:buNone/>
            </a:pPr>
            <a:endParaRPr lang="en-AU" i="1" dirty="0"/>
          </a:p>
          <a:p>
            <a:pPr marL="0" indent="0">
              <a:buNone/>
            </a:pPr>
            <a:r>
              <a:rPr lang="en-AU" i="1" dirty="0"/>
              <a:t>Unto the upright there arises light in the darkness;</a:t>
            </a:r>
            <a:br>
              <a:rPr lang="en-AU" i="1" dirty="0"/>
            </a:br>
            <a:r>
              <a:rPr lang="en-AU" i="1" dirty="0"/>
              <a:t>He is gracious, and full of compassion, and righteous.</a:t>
            </a:r>
            <a:br>
              <a:rPr lang="en-AU" i="1" dirty="0"/>
            </a:br>
            <a:endParaRPr lang="en-AU" i="1" baseline="30000" dirty="0"/>
          </a:p>
          <a:p>
            <a:pPr marL="0" indent="0">
              <a:buNone/>
            </a:pPr>
            <a:endParaRPr lang="en-AU" b="1" i="1" dirty="0"/>
          </a:p>
        </p:txBody>
      </p:sp>
    </p:spTree>
    <p:extLst>
      <p:ext uri="{BB962C8B-B14F-4D97-AF65-F5344CB8AC3E}">
        <p14:creationId xmlns:p14="http://schemas.microsoft.com/office/powerpoint/2010/main" val="16410615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Scriptures </a:t>
            </a:r>
          </a:p>
        </p:txBody>
      </p:sp>
      <p:sp>
        <p:nvSpPr>
          <p:cNvPr id="3" name="Content Placeholder 2"/>
          <p:cNvSpPr>
            <a:spLocks noGrp="1"/>
          </p:cNvSpPr>
          <p:nvPr>
            <p:ph idx="1"/>
          </p:nvPr>
        </p:nvSpPr>
        <p:spPr>
          <a:xfrm>
            <a:off x="215516" y="980728"/>
            <a:ext cx="8712968" cy="5184576"/>
          </a:xfrm>
        </p:spPr>
        <p:txBody>
          <a:bodyPr>
            <a:normAutofit fontScale="85000" lnSpcReduction="10000"/>
          </a:bodyPr>
          <a:lstStyle/>
          <a:p>
            <a:pPr marL="0" indent="0">
              <a:buNone/>
            </a:pPr>
            <a:r>
              <a:rPr lang="en-AU" i="1" dirty="0"/>
              <a:t>Ps 112 cont’d</a:t>
            </a:r>
          </a:p>
          <a:p>
            <a:pPr marL="0" indent="0">
              <a:buNone/>
            </a:pPr>
            <a:r>
              <a:rPr lang="en-AU" i="1" dirty="0"/>
              <a:t>A good man </a:t>
            </a:r>
          </a:p>
          <a:p>
            <a:pPr marL="514350" indent="-514350">
              <a:buAutoNum type="arabicPeriod"/>
            </a:pPr>
            <a:r>
              <a:rPr lang="en-AU" i="1" dirty="0"/>
              <a:t>Deals graciously and lends;</a:t>
            </a:r>
          </a:p>
          <a:p>
            <a:pPr marL="514350" indent="-514350">
              <a:buAutoNum type="arabicPeriod"/>
            </a:pPr>
            <a:r>
              <a:rPr lang="en-AU" i="1" dirty="0"/>
              <a:t>He will guide his affairs with discretion.</a:t>
            </a:r>
            <a:br>
              <a:rPr lang="en-AU" i="1" dirty="0"/>
            </a:br>
            <a:endParaRPr lang="en-AU" i="1" dirty="0"/>
          </a:p>
          <a:p>
            <a:pPr marL="0" indent="0">
              <a:buNone/>
            </a:pPr>
            <a:r>
              <a:rPr lang="en-AU" i="1" dirty="0"/>
              <a:t>Surely he</a:t>
            </a:r>
            <a:r>
              <a:rPr lang="en-AU" b="1" i="1" dirty="0"/>
              <a:t> will never be shaken;</a:t>
            </a:r>
            <a:br>
              <a:rPr lang="en-AU" b="1" i="1" dirty="0"/>
            </a:br>
            <a:r>
              <a:rPr lang="en-AU" i="1" dirty="0"/>
              <a:t>The righteous will be in everlasting remembrance.</a:t>
            </a:r>
            <a:br>
              <a:rPr lang="en-AU" i="1" dirty="0"/>
            </a:br>
            <a:r>
              <a:rPr lang="en-AU" i="1" dirty="0"/>
              <a:t>He</a:t>
            </a:r>
            <a:r>
              <a:rPr lang="en-AU" b="1" i="1" dirty="0"/>
              <a:t> will not be afraid </a:t>
            </a:r>
            <a:r>
              <a:rPr lang="en-AU" i="1" dirty="0"/>
              <a:t>of evil tidings;</a:t>
            </a:r>
            <a:br>
              <a:rPr lang="en-AU" i="1" dirty="0"/>
            </a:br>
            <a:r>
              <a:rPr lang="en-AU" b="1" i="1" dirty="0"/>
              <a:t>His heart is steadfast, </a:t>
            </a:r>
            <a:r>
              <a:rPr lang="en-AU" i="1" dirty="0"/>
              <a:t>trusting in the </a:t>
            </a:r>
            <a:r>
              <a:rPr lang="en-AU" i="1" cap="small" dirty="0"/>
              <a:t>Lord</a:t>
            </a:r>
            <a:r>
              <a:rPr lang="en-AU" i="1" dirty="0"/>
              <a:t>.</a:t>
            </a:r>
            <a:br>
              <a:rPr lang="en-AU" i="1" dirty="0"/>
            </a:br>
            <a:r>
              <a:rPr lang="en-AU" b="1" i="1" dirty="0"/>
              <a:t>His heart is established</a:t>
            </a:r>
            <a:r>
              <a:rPr lang="en-AU" i="1" dirty="0"/>
              <a:t>;</a:t>
            </a:r>
            <a:br>
              <a:rPr lang="en-AU" i="1" dirty="0"/>
            </a:br>
            <a:r>
              <a:rPr lang="en-AU" b="1" i="1" dirty="0"/>
              <a:t>He will not be afraid,</a:t>
            </a:r>
            <a:br>
              <a:rPr lang="en-AU" i="1" dirty="0"/>
            </a:br>
            <a:r>
              <a:rPr lang="en-AU" i="1" dirty="0"/>
              <a:t>Until he sees his desire upon his enemies.</a:t>
            </a:r>
            <a:endParaRPr lang="en-AU" dirty="0"/>
          </a:p>
        </p:txBody>
      </p:sp>
    </p:spTree>
    <p:extLst>
      <p:ext uri="{BB962C8B-B14F-4D97-AF65-F5344CB8AC3E}">
        <p14:creationId xmlns:p14="http://schemas.microsoft.com/office/powerpoint/2010/main" val="22157732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370EF-6C90-400E-AC1F-3DF62137ABBC}"/>
              </a:ext>
            </a:extLst>
          </p:cNvPr>
          <p:cNvSpPr>
            <a:spLocks noGrp="1"/>
          </p:cNvSpPr>
          <p:nvPr>
            <p:ph type="title"/>
          </p:nvPr>
        </p:nvSpPr>
        <p:spPr/>
        <p:txBody>
          <a:bodyPr/>
          <a:lstStyle/>
          <a:p>
            <a:pPr algn="ctr"/>
            <a:r>
              <a:rPr lang="en-AU" dirty="0"/>
              <a:t>FOUNDATION</a:t>
            </a:r>
          </a:p>
        </p:txBody>
      </p:sp>
      <p:pic>
        <p:nvPicPr>
          <p:cNvPr id="6" name="Content Placeholder 5">
            <a:extLst>
              <a:ext uri="{FF2B5EF4-FFF2-40B4-BE49-F238E27FC236}">
                <a16:creationId xmlns:a16="http://schemas.microsoft.com/office/drawing/2014/main" id="{07012F45-2007-48A6-8772-86F2F984D8D4}"/>
              </a:ext>
            </a:extLst>
          </p:cNvPr>
          <p:cNvPicPr>
            <a:picLocks noGrp="1" noChangeAspect="1"/>
          </p:cNvPicPr>
          <p:nvPr>
            <p:ph idx="1"/>
          </p:nvPr>
        </p:nvPicPr>
        <p:blipFill>
          <a:blip r:embed="rId3" cstate="screen">
            <a:extLst>
              <a:ext uri="{28A0092B-C50C-407E-A947-70E740481C1C}">
                <a14:useLocalDpi xmlns:a14="http://schemas.microsoft.com/office/drawing/2010/main" val="0"/>
              </a:ext>
            </a:extLst>
          </a:blip>
          <a:stretch>
            <a:fillRect/>
          </a:stretch>
        </p:blipFill>
        <p:spPr>
          <a:xfrm>
            <a:off x="575556" y="1134823"/>
            <a:ext cx="7992888" cy="4588354"/>
          </a:xfrm>
        </p:spPr>
      </p:pic>
      <p:sp>
        <p:nvSpPr>
          <p:cNvPr id="7" name="Rectangle 6">
            <a:extLst>
              <a:ext uri="{FF2B5EF4-FFF2-40B4-BE49-F238E27FC236}">
                <a16:creationId xmlns:a16="http://schemas.microsoft.com/office/drawing/2014/main" id="{8DCDF701-5747-4F65-BBA2-8F1830FCFC44}"/>
              </a:ext>
            </a:extLst>
          </p:cNvPr>
          <p:cNvSpPr/>
          <p:nvPr/>
        </p:nvSpPr>
        <p:spPr>
          <a:xfrm>
            <a:off x="755576" y="3573016"/>
            <a:ext cx="4572000" cy="2050690"/>
          </a:xfrm>
          <a:prstGeom prst="rect">
            <a:avLst/>
          </a:prstGeom>
          <a:solidFill>
            <a:schemeClr val="bg1">
              <a:alpha val="41000"/>
            </a:schemeClr>
          </a:solidFill>
        </p:spPr>
        <p:txBody>
          <a:bodyPr>
            <a:spAutoFit/>
          </a:bodyPr>
          <a:lstStyle/>
          <a:p>
            <a:pPr lvl="0">
              <a:lnSpc>
                <a:spcPct val="107000"/>
              </a:lnSpc>
              <a:spcAft>
                <a:spcPts val="0"/>
              </a:spcAft>
            </a:pPr>
            <a:r>
              <a:rPr lang="en-AU" sz="2400" b="1" dirty="0">
                <a:latin typeface="Calibri" panose="020F0502020204030204" pitchFamily="34" charset="0"/>
                <a:ea typeface="Calibri" panose="020F0502020204030204" pitchFamily="34" charset="0"/>
                <a:cs typeface="Times New Roman" panose="02020603050405020304" pitchFamily="18" charset="0"/>
              </a:rPr>
              <a:t>Psalm 112 </a:t>
            </a:r>
          </a:p>
          <a:p>
            <a:pPr marL="342900" lvl="0" indent="-342900">
              <a:lnSpc>
                <a:spcPct val="107000"/>
              </a:lnSpc>
              <a:spcAft>
                <a:spcPts val="0"/>
              </a:spcAft>
              <a:buFont typeface="Wingdings" panose="05000000000000000000" pitchFamily="2" charset="2"/>
              <a:buChar char="§"/>
            </a:pPr>
            <a:r>
              <a:rPr lang="en-AU" sz="2400" b="1" dirty="0">
                <a:latin typeface="Calibri" panose="020F0502020204030204" pitchFamily="34" charset="0"/>
                <a:ea typeface="Calibri" panose="020F0502020204030204" pitchFamily="34" charset="0"/>
                <a:cs typeface="Times New Roman" panose="02020603050405020304" pitchFamily="18" charset="0"/>
              </a:rPr>
              <a:t>Never be shaken</a:t>
            </a:r>
            <a:endParaRPr lang="en-A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AU" sz="2400" b="1" dirty="0">
                <a:latin typeface="Calibri" panose="020F0502020204030204" pitchFamily="34" charset="0"/>
                <a:ea typeface="Calibri" panose="020F0502020204030204" pitchFamily="34" charset="0"/>
                <a:cs typeface="Times New Roman" panose="02020603050405020304" pitchFamily="18" charset="0"/>
              </a:rPr>
              <a:t>His heart is steadfast</a:t>
            </a:r>
            <a:endParaRPr lang="en-A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AU" sz="2400" b="1" dirty="0">
                <a:latin typeface="Calibri" panose="020F0502020204030204" pitchFamily="34" charset="0"/>
                <a:ea typeface="Calibri" panose="020F0502020204030204" pitchFamily="34" charset="0"/>
                <a:cs typeface="Times New Roman" panose="02020603050405020304" pitchFamily="18" charset="0"/>
              </a:rPr>
              <a:t>His heart is established</a:t>
            </a:r>
            <a:endParaRPr lang="en-A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AU" sz="2400" b="1" dirty="0">
                <a:latin typeface="Calibri" panose="020F0502020204030204" pitchFamily="34" charset="0"/>
                <a:ea typeface="Calibri" panose="020F0502020204030204" pitchFamily="34" charset="0"/>
                <a:cs typeface="Times New Roman" panose="02020603050405020304" pitchFamily="18" charset="0"/>
              </a:rPr>
              <a:t>He will not be afraid.</a:t>
            </a:r>
            <a:endParaRPr lang="en-AU"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331520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A663A0-EA46-4470-8652-82FDB22BDEBD}"/>
              </a:ext>
            </a:extLst>
          </p:cNvPr>
          <p:cNvSpPr>
            <a:spLocks noGrp="1"/>
          </p:cNvSpPr>
          <p:nvPr>
            <p:ph idx="1"/>
          </p:nvPr>
        </p:nvSpPr>
        <p:spPr>
          <a:xfrm>
            <a:off x="215516" y="188640"/>
            <a:ext cx="8712968" cy="4525963"/>
          </a:xfrm>
        </p:spPr>
        <p:txBody>
          <a:bodyPr>
            <a:normAutofit/>
          </a:bodyPr>
          <a:lstStyle/>
          <a:p>
            <a:pPr marL="0" indent="0">
              <a:buNone/>
            </a:pPr>
            <a:r>
              <a:rPr lang="en-AU" sz="2800" i="1" dirty="0"/>
              <a:t>A person’s </a:t>
            </a:r>
            <a:r>
              <a:rPr lang="en-AU" sz="2800" b="1" i="1" dirty="0"/>
              <a:t>philosophy</a:t>
            </a:r>
            <a:r>
              <a:rPr lang="en-AU" sz="2800" i="1" dirty="0"/>
              <a:t> determines their </a:t>
            </a:r>
            <a:r>
              <a:rPr lang="en-AU" sz="2800" b="1" i="1" dirty="0"/>
              <a:t>beliefs</a:t>
            </a:r>
            <a:endParaRPr lang="en-AU" sz="2800" b="1" dirty="0"/>
          </a:p>
          <a:p>
            <a:pPr marL="0" indent="0">
              <a:buNone/>
            </a:pPr>
            <a:r>
              <a:rPr lang="en-AU" sz="2800" i="1" dirty="0"/>
              <a:t>A person’s belief determines their </a:t>
            </a:r>
            <a:r>
              <a:rPr lang="en-AU" sz="2800" b="1" i="1" dirty="0"/>
              <a:t>attitudes</a:t>
            </a:r>
            <a:endParaRPr lang="en-AU" sz="2800" b="1" dirty="0"/>
          </a:p>
          <a:p>
            <a:pPr marL="0" indent="0">
              <a:buNone/>
            </a:pPr>
            <a:r>
              <a:rPr lang="en-AU" sz="2800" i="1" dirty="0"/>
              <a:t>A person’s attitude determines their </a:t>
            </a:r>
            <a:r>
              <a:rPr lang="en-AU" sz="2800" b="1" i="1" dirty="0"/>
              <a:t>behaviour</a:t>
            </a:r>
            <a:endParaRPr lang="en-AU" sz="2800" b="1" dirty="0"/>
          </a:p>
          <a:p>
            <a:pPr marL="0" indent="0">
              <a:buNone/>
            </a:pPr>
            <a:r>
              <a:rPr lang="en-AU" sz="2800" i="1" dirty="0"/>
              <a:t>A person’s behaviour determines their </a:t>
            </a:r>
            <a:r>
              <a:rPr lang="en-AU" sz="2800" b="1" i="1" dirty="0"/>
              <a:t>character</a:t>
            </a:r>
            <a:endParaRPr lang="en-AU" sz="2800" b="1" dirty="0"/>
          </a:p>
          <a:p>
            <a:pPr marL="0" indent="0">
              <a:buNone/>
            </a:pPr>
            <a:r>
              <a:rPr lang="en-AU" sz="2800" i="1" dirty="0"/>
              <a:t>A person’s character determines their </a:t>
            </a:r>
            <a:r>
              <a:rPr lang="en-AU" sz="2800" b="1" i="1" dirty="0"/>
              <a:t>DESTINY </a:t>
            </a:r>
          </a:p>
          <a:p>
            <a:pPr marL="0" indent="0">
              <a:buNone/>
            </a:pPr>
            <a:r>
              <a:rPr lang="en-AU" sz="2800" i="1" dirty="0"/>
              <a:t>- Kevin J Conner</a:t>
            </a:r>
            <a:endParaRPr lang="en-AU" sz="2800" dirty="0"/>
          </a:p>
          <a:p>
            <a:endParaRPr lang="en-AU" dirty="0"/>
          </a:p>
        </p:txBody>
      </p:sp>
      <p:pic>
        <p:nvPicPr>
          <p:cNvPr id="5" name="Picture 4">
            <a:extLst>
              <a:ext uri="{FF2B5EF4-FFF2-40B4-BE49-F238E27FC236}">
                <a16:creationId xmlns:a16="http://schemas.microsoft.com/office/drawing/2014/main" id="{7AE0BDE3-5483-4A13-83E3-ED33A5712F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3645" y="3385667"/>
            <a:ext cx="3920361" cy="2657872"/>
          </a:xfrm>
          <a:prstGeom prst="rect">
            <a:avLst/>
          </a:prstGeom>
        </p:spPr>
      </p:pic>
      <p:pic>
        <p:nvPicPr>
          <p:cNvPr id="6" name="Picture 5">
            <a:extLst>
              <a:ext uri="{FF2B5EF4-FFF2-40B4-BE49-F238E27FC236}">
                <a16:creationId xmlns:a16="http://schemas.microsoft.com/office/drawing/2014/main" id="{0DE14386-7B93-4ABF-A2A4-2D444586E0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3635" y="3617785"/>
            <a:ext cx="4470908" cy="2193636"/>
          </a:xfrm>
          <a:prstGeom prst="rect">
            <a:avLst/>
          </a:prstGeom>
        </p:spPr>
      </p:pic>
    </p:spTree>
    <p:extLst>
      <p:ext uri="{BB962C8B-B14F-4D97-AF65-F5344CB8AC3E}">
        <p14:creationId xmlns:p14="http://schemas.microsoft.com/office/powerpoint/2010/main" val="37374953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E2B91-0D59-4FB0-8704-F1B3B6A27A7A}"/>
              </a:ext>
            </a:extLst>
          </p:cNvPr>
          <p:cNvSpPr>
            <a:spLocks noGrp="1"/>
          </p:cNvSpPr>
          <p:nvPr>
            <p:ph type="title"/>
          </p:nvPr>
        </p:nvSpPr>
        <p:spPr>
          <a:xfrm>
            <a:off x="179512" y="260648"/>
            <a:ext cx="9144000" cy="1052736"/>
          </a:xfrm>
        </p:spPr>
        <p:txBody>
          <a:bodyPr/>
          <a:lstStyle/>
          <a:p>
            <a:r>
              <a:rPr lang="en-AU" b="0" dirty="0"/>
              <a:t>The difference between </a:t>
            </a:r>
            <a:br>
              <a:rPr lang="en-AU" b="0" dirty="0"/>
            </a:br>
            <a:r>
              <a:rPr lang="en-AU" b="0" dirty="0"/>
              <a:t>Saul and David</a:t>
            </a:r>
          </a:p>
        </p:txBody>
      </p:sp>
      <p:pic>
        <p:nvPicPr>
          <p:cNvPr id="5" name="Content Placeholder 4">
            <a:extLst>
              <a:ext uri="{FF2B5EF4-FFF2-40B4-BE49-F238E27FC236}">
                <a16:creationId xmlns:a16="http://schemas.microsoft.com/office/drawing/2014/main" id="{93D6880E-ACBF-4E34-84D1-D4BCD33C0E6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27584" y="1844824"/>
            <a:ext cx="3559125" cy="3559125"/>
          </a:xfrm>
        </p:spPr>
      </p:pic>
      <p:sp>
        <p:nvSpPr>
          <p:cNvPr id="7" name="TextBox 6">
            <a:extLst>
              <a:ext uri="{FF2B5EF4-FFF2-40B4-BE49-F238E27FC236}">
                <a16:creationId xmlns:a16="http://schemas.microsoft.com/office/drawing/2014/main" id="{6D37A009-4D83-40A9-B3D8-BBEE90C3AB4D}"/>
              </a:ext>
            </a:extLst>
          </p:cNvPr>
          <p:cNvSpPr txBox="1"/>
          <p:nvPr/>
        </p:nvSpPr>
        <p:spPr>
          <a:xfrm>
            <a:off x="4716016" y="1852756"/>
            <a:ext cx="4176464" cy="830997"/>
          </a:xfrm>
          <a:prstGeom prst="rect">
            <a:avLst/>
          </a:prstGeom>
          <a:noFill/>
        </p:spPr>
        <p:txBody>
          <a:bodyPr wrap="square" rtlCol="0">
            <a:spAutoFit/>
          </a:bodyPr>
          <a:lstStyle/>
          <a:p>
            <a:r>
              <a:rPr lang="en-AU" sz="4800" b="1" dirty="0">
                <a:solidFill>
                  <a:srgbClr val="C00000"/>
                </a:solidFill>
              </a:rPr>
              <a:t>B</a:t>
            </a:r>
            <a:r>
              <a:rPr lang="en-AU" sz="4800" b="1" dirty="0"/>
              <a:t> </a:t>
            </a:r>
            <a:r>
              <a:rPr lang="en-AU" sz="4800" dirty="0"/>
              <a:t>LAME</a:t>
            </a:r>
          </a:p>
        </p:txBody>
      </p:sp>
      <p:sp>
        <p:nvSpPr>
          <p:cNvPr id="8" name="TextBox 7">
            <a:extLst>
              <a:ext uri="{FF2B5EF4-FFF2-40B4-BE49-F238E27FC236}">
                <a16:creationId xmlns:a16="http://schemas.microsoft.com/office/drawing/2014/main" id="{524CBFF8-E67D-4559-820C-206250DF3342}"/>
              </a:ext>
            </a:extLst>
          </p:cNvPr>
          <p:cNvSpPr txBox="1"/>
          <p:nvPr/>
        </p:nvSpPr>
        <p:spPr>
          <a:xfrm>
            <a:off x="4716016" y="2908161"/>
            <a:ext cx="4176464" cy="830997"/>
          </a:xfrm>
          <a:prstGeom prst="rect">
            <a:avLst/>
          </a:prstGeom>
          <a:noFill/>
        </p:spPr>
        <p:txBody>
          <a:bodyPr wrap="square" rtlCol="0">
            <a:spAutoFit/>
          </a:bodyPr>
          <a:lstStyle/>
          <a:p>
            <a:r>
              <a:rPr lang="en-AU" sz="4800" b="1" dirty="0">
                <a:solidFill>
                  <a:srgbClr val="C00000"/>
                </a:solidFill>
              </a:rPr>
              <a:t>E</a:t>
            </a:r>
            <a:r>
              <a:rPr lang="en-AU" sz="4800" b="1" dirty="0"/>
              <a:t> </a:t>
            </a:r>
            <a:r>
              <a:rPr lang="en-AU" sz="4800" dirty="0"/>
              <a:t>XCUSES</a:t>
            </a:r>
          </a:p>
        </p:txBody>
      </p:sp>
      <p:sp>
        <p:nvSpPr>
          <p:cNvPr id="9" name="TextBox 8">
            <a:extLst>
              <a:ext uri="{FF2B5EF4-FFF2-40B4-BE49-F238E27FC236}">
                <a16:creationId xmlns:a16="http://schemas.microsoft.com/office/drawing/2014/main" id="{96126A9E-DBA3-4967-98A2-8CB0499076BF}"/>
              </a:ext>
            </a:extLst>
          </p:cNvPr>
          <p:cNvSpPr txBox="1"/>
          <p:nvPr/>
        </p:nvSpPr>
        <p:spPr>
          <a:xfrm>
            <a:off x="4716016" y="3966155"/>
            <a:ext cx="4176464" cy="830997"/>
          </a:xfrm>
          <a:prstGeom prst="rect">
            <a:avLst/>
          </a:prstGeom>
          <a:noFill/>
        </p:spPr>
        <p:txBody>
          <a:bodyPr wrap="square" rtlCol="0">
            <a:spAutoFit/>
          </a:bodyPr>
          <a:lstStyle/>
          <a:p>
            <a:r>
              <a:rPr lang="en-AU" sz="4800" b="1" dirty="0">
                <a:solidFill>
                  <a:srgbClr val="C00000"/>
                </a:solidFill>
              </a:rPr>
              <a:t>D</a:t>
            </a:r>
            <a:r>
              <a:rPr lang="en-AU" sz="4800" b="1" dirty="0"/>
              <a:t> </a:t>
            </a:r>
            <a:r>
              <a:rPr lang="en-AU" sz="4800" dirty="0"/>
              <a:t>ENIAL</a:t>
            </a:r>
          </a:p>
        </p:txBody>
      </p:sp>
      <p:pic>
        <p:nvPicPr>
          <p:cNvPr id="11" name="Picture 10">
            <a:extLst>
              <a:ext uri="{FF2B5EF4-FFF2-40B4-BE49-F238E27FC236}">
                <a16:creationId xmlns:a16="http://schemas.microsoft.com/office/drawing/2014/main" id="{4B411975-201B-4B1A-AA07-269A76334F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7616" y="1685274"/>
            <a:ext cx="3423140" cy="4107767"/>
          </a:xfrm>
          <a:prstGeom prst="rect">
            <a:avLst/>
          </a:prstGeom>
        </p:spPr>
      </p:pic>
      <p:pic>
        <p:nvPicPr>
          <p:cNvPr id="15" name="Picture 14">
            <a:extLst>
              <a:ext uri="{FF2B5EF4-FFF2-40B4-BE49-F238E27FC236}">
                <a16:creationId xmlns:a16="http://schemas.microsoft.com/office/drawing/2014/main" id="{CABDA34D-935B-4DE5-A701-BC039FA0BA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51512" y="1624136"/>
            <a:ext cx="3333750" cy="4000500"/>
          </a:xfrm>
          <a:prstGeom prst="rect">
            <a:avLst/>
          </a:prstGeom>
        </p:spPr>
      </p:pic>
    </p:spTree>
    <p:extLst>
      <p:ext uri="{BB962C8B-B14F-4D97-AF65-F5344CB8AC3E}">
        <p14:creationId xmlns:p14="http://schemas.microsoft.com/office/powerpoint/2010/main" val="2714003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 presetClass="exit" presetSubtype="0" fill="hold" nodeType="withEffect">
                                  <p:stCondLst>
                                    <p:cond delay="0"/>
                                  </p:stCondLst>
                                  <p:childTnLst>
                                    <p:set>
                                      <p:cBhvr>
                                        <p:cTn id="9" dur="1" fill="hold">
                                          <p:stCondLst>
                                            <p:cond delay="0"/>
                                          </p:stCondLst>
                                        </p:cTn>
                                        <p:tgtEl>
                                          <p:spTgt spid="11"/>
                                        </p:tgtEl>
                                        <p:attrNameLst>
                                          <p:attrName>style.visibility</p:attrName>
                                        </p:attrNameLst>
                                      </p:cBhvr>
                                      <p:to>
                                        <p:strVal val="hidden"/>
                                      </p:to>
                                    </p:set>
                                  </p:childTnLst>
                                </p:cTn>
                              </p:par>
                              <p:par>
                                <p:cTn id="10" presetID="1" presetClass="exit" presetSubtype="0" fill="hold" nodeType="withEffect">
                                  <p:stCondLst>
                                    <p:cond delay="0"/>
                                  </p:stCondLst>
                                  <p:childTnLst>
                                    <p:set>
                                      <p:cBhvr>
                                        <p:cTn id="11" dur="1" fill="hold">
                                          <p:stCondLst>
                                            <p:cond delay="0"/>
                                          </p:stCondLst>
                                        </p:cTn>
                                        <p:tgtEl>
                                          <p:spTgt spid="15"/>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018BC-6AAB-4064-8369-8CECF787E8F6}"/>
              </a:ext>
            </a:extLst>
          </p:cNvPr>
          <p:cNvSpPr>
            <a:spLocks noGrp="1"/>
          </p:cNvSpPr>
          <p:nvPr>
            <p:ph type="title"/>
          </p:nvPr>
        </p:nvSpPr>
        <p:spPr/>
        <p:txBody>
          <a:bodyPr/>
          <a:lstStyle/>
          <a:p>
            <a:r>
              <a:rPr lang="en-AU" dirty="0"/>
              <a:t>Saul – Israel’s first king </a:t>
            </a:r>
          </a:p>
        </p:txBody>
      </p:sp>
      <p:sp>
        <p:nvSpPr>
          <p:cNvPr id="3" name="Content Placeholder 2">
            <a:extLst>
              <a:ext uri="{FF2B5EF4-FFF2-40B4-BE49-F238E27FC236}">
                <a16:creationId xmlns:a16="http://schemas.microsoft.com/office/drawing/2014/main" id="{1C38C874-052C-41B1-9F9B-C10298B850E0}"/>
              </a:ext>
            </a:extLst>
          </p:cNvPr>
          <p:cNvSpPr>
            <a:spLocks noGrp="1"/>
          </p:cNvSpPr>
          <p:nvPr>
            <p:ph idx="1"/>
          </p:nvPr>
        </p:nvSpPr>
        <p:spPr>
          <a:xfrm>
            <a:off x="251520" y="1069514"/>
            <a:ext cx="7272808" cy="4525963"/>
          </a:xfrm>
        </p:spPr>
        <p:txBody>
          <a:bodyPr>
            <a:normAutofit fontScale="92500"/>
          </a:bodyPr>
          <a:lstStyle/>
          <a:p>
            <a:r>
              <a:rPr lang="en-AU" dirty="0"/>
              <a:t>Feared man instead of God</a:t>
            </a:r>
          </a:p>
          <a:p>
            <a:pPr lvl="1"/>
            <a:r>
              <a:rPr lang="en-AU" dirty="0"/>
              <a:t>Relied on man instead of God </a:t>
            </a:r>
          </a:p>
          <a:p>
            <a:pPr lvl="1"/>
            <a:r>
              <a:rPr lang="en-AU" dirty="0"/>
              <a:t>Looked for approval and validation from man</a:t>
            </a:r>
          </a:p>
          <a:p>
            <a:pPr lvl="1"/>
            <a:r>
              <a:rPr lang="en-AU" dirty="0"/>
              <a:t>Didn’t seek God first</a:t>
            </a:r>
          </a:p>
          <a:p>
            <a:r>
              <a:rPr lang="en-AU" dirty="0"/>
              <a:t>Overcompensated guilt </a:t>
            </a:r>
          </a:p>
          <a:p>
            <a:pPr lvl="1"/>
            <a:r>
              <a:rPr lang="en-AU" dirty="0"/>
              <a:t>By being religious (making rash vows)</a:t>
            </a:r>
          </a:p>
          <a:p>
            <a:r>
              <a:rPr lang="en-AU" dirty="0"/>
              <a:t>Became proud </a:t>
            </a:r>
          </a:p>
          <a:p>
            <a:r>
              <a:rPr lang="en-AU" dirty="0"/>
              <a:t>Rejected the word of the Lord</a:t>
            </a:r>
          </a:p>
          <a:p>
            <a:pPr lvl="1"/>
            <a:endParaRPr lang="en-AU" dirty="0"/>
          </a:p>
        </p:txBody>
      </p:sp>
      <p:pic>
        <p:nvPicPr>
          <p:cNvPr id="4" name="Picture 3">
            <a:extLst>
              <a:ext uri="{FF2B5EF4-FFF2-40B4-BE49-F238E27FC236}">
                <a16:creationId xmlns:a16="http://schemas.microsoft.com/office/drawing/2014/main" id="{A090B73E-B804-48CA-9729-84746FAE57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0232" y="3068960"/>
            <a:ext cx="3423140" cy="4107767"/>
          </a:xfrm>
          <a:prstGeom prst="rect">
            <a:avLst/>
          </a:prstGeom>
        </p:spPr>
      </p:pic>
    </p:spTree>
    <p:extLst>
      <p:ext uri="{BB962C8B-B14F-4D97-AF65-F5344CB8AC3E}">
        <p14:creationId xmlns:p14="http://schemas.microsoft.com/office/powerpoint/2010/main" val="2762413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Saul – Feared man instead of God</a:t>
            </a:r>
          </a:p>
        </p:txBody>
      </p:sp>
      <p:sp>
        <p:nvSpPr>
          <p:cNvPr id="3" name="Content Placeholder 2"/>
          <p:cNvSpPr>
            <a:spLocks noGrp="1"/>
          </p:cNvSpPr>
          <p:nvPr>
            <p:ph idx="1"/>
          </p:nvPr>
        </p:nvSpPr>
        <p:spPr>
          <a:xfrm>
            <a:off x="215516" y="980728"/>
            <a:ext cx="8460940" cy="5184576"/>
          </a:xfrm>
        </p:spPr>
        <p:txBody>
          <a:bodyPr>
            <a:normAutofit fontScale="70000" lnSpcReduction="20000"/>
          </a:bodyPr>
          <a:lstStyle/>
          <a:p>
            <a:pPr marL="0" indent="0">
              <a:buNone/>
            </a:pPr>
            <a:r>
              <a:rPr lang="en-AU" b="1" dirty="0"/>
              <a:t>1 Sam 13 </a:t>
            </a:r>
            <a:r>
              <a:rPr lang="en-AU" b="1" dirty="0">
                <a:solidFill>
                  <a:srgbClr val="C00000"/>
                </a:solidFill>
              </a:rPr>
              <a:t>Quick facts: </a:t>
            </a:r>
          </a:p>
          <a:p>
            <a:r>
              <a:rPr lang="en-AU" sz="3500" dirty="0"/>
              <a:t>Newly appointed king (had only reigned two years). </a:t>
            </a:r>
          </a:p>
          <a:p>
            <a:r>
              <a:rPr lang="en-AU" sz="3500" dirty="0"/>
              <a:t>He decides to gather together an army of 3,000 men to fight the Philistines. </a:t>
            </a:r>
          </a:p>
          <a:p>
            <a:r>
              <a:rPr lang="en-AU" sz="3500" dirty="0"/>
              <a:t>Jonathan takes out a garrison (strategic fort) and Israel is called to Gilgal. </a:t>
            </a:r>
          </a:p>
          <a:p>
            <a:r>
              <a:rPr lang="en-AU" sz="3500" dirty="0"/>
              <a:t>Philistines respond by bringing out their army. Israelites outnumbered 12:1 (3,000 vs 36,000). </a:t>
            </a:r>
          </a:p>
          <a:p>
            <a:r>
              <a:rPr lang="en-AU" sz="3500" dirty="0"/>
              <a:t>Saul and the Israelites wait at Gilgal for Samuel to come and offer sacrifices </a:t>
            </a:r>
          </a:p>
          <a:p>
            <a:r>
              <a:rPr lang="en-AU" sz="3500" dirty="0"/>
              <a:t>Their victory is eclipsed by impending danger; the odds are stacked against them </a:t>
            </a:r>
          </a:p>
          <a:p>
            <a:r>
              <a:rPr lang="en-AU" sz="3500" dirty="0"/>
              <a:t>Saul becomes impatient and offers the sacrifices instead.</a:t>
            </a:r>
          </a:p>
          <a:p>
            <a:endParaRPr lang="en-AU" sz="3500" dirty="0"/>
          </a:p>
        </p:txBody>
      </p:sp>
    </p:spTree>
    <p:extLst>
      <p:ext uri="{BB962C8B-B14F-4D97-AF65-F5344CB8AC3E}">
        <p14:creationId xmlns:p14="http://schemas.microsoft.com/office/powerpoint/2010/main" val="3759395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Saul – Feared man instead of God</a:t>
            </a:r>
          </a:p>
        </p:txBody>
      </p:sp>
      <p:sp>
        <p:nvSpPr>
          <p:cNvPr id="3" name="Content Placeholder 2"/>
          <p:cNvSpPr>
            <a:spLocks noGrp="1"/>
          </p:cNvSpPr>
          <p:nvPr>
            <p:ph idx="1"/>
          </p:nvPr>
        </p:nvSpPr>
        <p:spPr>
          <a:xfrm>
            <a:off x="215516" y="980728"/>
            <a:ext cx="8712968" cy="5184576"/>
          </a:xfrm>
        </p:spPr>
        <p:txBody>
          <a:bodyPr>
            <a:normAutofit/>
          </a:bodyPr>
          <a:lstStyle/>
          <a:p>
            <a:pPr marL="0" indent="0">
              <a:buNone/>
            </a:pPr>
            <a:r>
              <a:rPr lang="en-AU" sz="2800" dirty="0"/>
              <a:t>v6 The people were so </a:t>
            </a:r>
            <a:r>
              <a:rPr lang="en-AU" sz="2800" b="1" dirty="0"/>
              <a:t>afraid </a:t>
            </a:r>
          </a:p>
          <a:p>
            <a:pPr marL="0" indent="0">
              <a:buNone/>
            </a:pPr>
            <a:r>
              <a:rPr lang="en-AU" sz="2800" dirty="0"/>
              <a:t>v7 They were </a:t>
            </a:r>
            <a:r>
              <a:rPr lang="en-AU" sz="2800" b="1" dirty="0"/>
              <a:t>trembling</a:t>
            </a:r>
          </a:p>
          <a:p>
            <a:pPr marL="0" indent="0">
              <a:buNone/>
            </a:pPr>
            <a:r>
              <a:rPr lang="en-AU" sz="2800" dirty="0"/>
              <a:t>V8 Saul waited (7 days); the people started to scatter. </a:t>
            </a:r>
          </a:p>
          <a:p>
            <a:pPr marL="0" indent="0">
              <a:buNone/>
            </a:pPr>
            <a:r>
              <a:rPr lang="en-AU" sz="2800" dirty="0"/>
              <a:t>Why did Saul feel the need to offer the sacrifice himself? </a:t>
            </a:r>
          </a:p>
          <a:p>
            <a:pPr marL="0" indent="0">
              <a:buNone/>
            </a:pPr>
            <a:r>
              <a:rPr lang="en-AU" sz="2800" dirty="0"/>
              <a:t>What was Saul’s response? </a:t>
            </a:r>
          </a:p>
          <a:p>
            <a:pPr marL="0" indent="0">
              <a:buNone/>
            </a:pPr>
            <a:endParaRPr lang="en-AU" sz="2800" b="1" dirty="0"/>
          </a:p>
          <a:p>
            <a:pPr marL="0" indent="0">
              <a:buNone/>
            </a:pPr>
            <a:r>
              <a:rPr lang="en-AU" sz="2800" b="1" dirty="0">
                <a:solidFill>
                  <a:srgbClr val="C00000"/>
                </a:solidFill>
              </a:rPr>
              <a:t>Blame</a:t>
            </a:r>
            <a:r>
              <a:rPr lang="en-AU" sz="2800" b="1" dirty="0"/>
              <a:t> </a:t>
            </a:r>
            <a:r>
              <a:rPr lang="en-AU" sz="2800" dirty="0"/>
              <a:t>– you didn’t come on time </a:t>
            </a:r>
          </a:p>
          <a:p>
            <a:pPr marL="0" indent="0">
              <a:buNone/>
            </a:pPr>
            <a:r>
              <a:rPr lang="en-AU" sz="2800" b="1" dirty="0">
                <a:solidFill>
                  <a:srgbClr val="C00000"/>
                </a:solidFill>
              </a:rPr>
              <a:t>Excuses</a:t>
            </a:r>
            <a:r>
              <a:rPr lang="en-AU" sz="2800" b="1" dirty="0"/>
              <a:t> </a:t>
            </a:r>
            <a:r>
              <a:rPr lang="en-AU" sz="2800" dirty="0"/>
              <a:t>– the people were scattered from me</a:t>
            </a:r>
          </a:p>
          <a:p>
            <a:pPr>
              <a:buFont typeface="Wingdings" panose="05000000000000000000" pitchFamily="2" charset="2"/>
              <a:buChar char="§"/>
            </a:pPr>
            <a:endParaRPr lang="en-AU" sz="2800" dirty="0"/>
          </a:p>
        </p:txBody>
      </p:sp>
      <p:pic>
        <p:nvPicPr>
          <p:cNvPr id="4" name="Content Placeholder 4">
            <a:extLst>
              <a:ext uri="{FF2B5EF4-FFF2-40B4-BE49-F238E27FC236}">
                <a16:creationId xmlns:a16="http://schemas.microsoft.com/office/drawing/2014/main" id="{3AB48041-C949-401B-B4E9-4808055026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0232" y="3606668"/>
            <a:ext cx="1686917" cy="1686917"/>
          </a:xfrm>
          <a:prstGeom prst="rect">
            <a:avLst/>
          </a:prstGeom>
        </p:spPr>
      </p:pic>
    </p:spTree>
    <p:extLst>
      <p:ext uri="{BB962C8B-B14F-4D97-AF65-F5344CB8AC3E}">
        <p14:creationId xmlns:p14="http://schemas.microsoft.com/office/powerpoint/2010/main" val="3551634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Saul – Pride crept in</a:t>
            </a:r>
          </a:p>
        </p:txBody>
      </p:sp>
      <p:sp>
        <p:nvSpPr>
          <p:cNvPr id="3" name="Content Placeholder 2"/>
          <p:cNvSpPr>
            <a:spLocks noGrp="1"/>
          </p:cNvSpPr>
          <p:nvPr>
            <p:ph idx="1"/>
          </p:nvPr>
        </p:nvSpPr>
        <p:spPr>
          <a:xfrm>
            <a:off x="323528" y="980728"/>
            <a:ext cx="8604956" cy="5184576"/>
          </a:xfrm>
        </p:spPr>
        <p:txBody>
          <a:bodyPr>
            <a:normAutofit fontScale="85000" lnSpcReduction="10000"/>
          </a:bodyPr>
          <a:lstStyle/>
          <a:p>
            <a:pPr marL="0" indent="0">
              <a:buNone/>
            </a:pPr>
            <a:r>
              <a:rPr lang="en-AU" b="1" dirty="0"/>
              <a:t>1 Sam 15 </a:t>
            </a:r>
            <a:r>
              <a:rPr lang="en-AU" b="1" dirty="0">
                <a:solidFill>
                  <a:srgbClr val="C00000"/>
                </a:solidFill>
              </a:rPr>
              <a:t>Quick facts: </a:t>
            </a:r>
          </a:p>
          <a:p>
            <a:r>
              <a:rPr lang="en-AU" dirty="0"/>
              <a:t>Samuel relays very specific instructions to Saul.</a:t>
            </a:r>
          </a:p>
          <a:p>
            <a:r>
              <a:rPr lang="en-AU" dirty="0"/>
              <a:t>He is to </a:t>
            </a:r>
            <a:r>
              <a:rPr lang="en-AU" b="1" dirty="0"/>
              <a:t>utterly destroy</a:t>
            </a:r>
            <a:r>
              <a:rPr lang="en-AU" dirty="0"/>
              <a:t> the Amalekites v1-3. </a:t>
            </a:r>
          </a:p>
          <a:p>
            <a:r>
              <a:rPr lang="en-AU" dirty="0"/>
              <a:t>This time Saul has a much larger army (210,000).</a:t>
            </a:r>
          </a:p>
          <a:p>
            <a:r>
              <a:rPr lang="en-AU" dirty="0"/>
              <a:t>In this battle, the Israelites were successful. </a:t>
            </a:r>
          </a:p>
          <a:p>
            <a:r>
              <a:rPr lang="en-AU" dirty="0"/>
              <a:t>But instead of following the instructions, King Agag was kept alive v9 – most likely as a trophy</a:t>
            </a:r>
          </a:p>
          <a:p>
            <a:r>
              <a:rPr lang="en-AU" dirty="0"/>
              <a:t>The best of the sheep, oxen, anything deemed “good” was kept. </a:t>
            </a:r>
          </a:p>
          <a:p>
            <a:r>
              <a:rPr lang="en-AU" dirty="0"/>
              <a:t>Gloating in this victory, Saul goes to set up a monument for himself v12. </a:t>
            </a:r>
          </a:p>
        </p:txBody>
      </p:sp>
    </p:spTree>
    <p:extLst>
      <p:ext uri="{BB962C8B-B14F-4D97-AF65-F5344CB8AC3E}">
        <p14:creationId xmlns:p14="http://schemas.microsoft.com/office/powerpoint/2010/main" val="2753519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charRg st="378" end="47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Saul – pride crept in</a:t>
            </a:r>
          </a:p>
        </p:txBody>
      </p:sp>
      <p:sp>
        <p:nvSpPr>
          <p:cNvPr id="3" name="Content Placeholder 2"/>
          <p:cNvSpPr>
            <a:spLocks noGrp="1"/>
          </p:cNvSpPr>
          <p:nvPr>
            <p:ph idx="1"/>
          </p:nvPr>
        </p:nvSpPr>
        <p:spPr>
          <a:xfrm>
            <a:off x="215516" y="980728"/>
            <a:ext cx="8704620" cy="1052736"/>
          </a:xfrm>
        </p:spPr>
        <p:txBody>
          <a:bodyPr>
            <a:normAutofit/>
          </a:bodyPr>
          <a:lstStyle/>
          <a:p>
            <a:pPr marL="0" indent="0">
              <a:buNone/>
            </a:pPr>
            <a:r>
              <a:rPr lang="en-AU" sz="2800" dirty="0"/>
              <a:t>When Samuel comes to see Saul, what was Saul’s response? </a:t>
            </a:r>
          </a:p>
          <a:p>
            <a:pPr marL="0" indent="0">
              <a:buNone/>
            </a:pPr>
            <a:endParaRPr lang="en-AU" sz="2800" dirty="0"/>
          </a:p>
          <a:p>
            <a:pPr marL="0" indent="0">
              <a:buNone/>
            </a:pPr>
            <a:endParaRPr lang="en-AU" sz="2800" b="1" dirty="0"/>
          </a:p>
          <a:p>
            <a:pPr>
              <a:buFont typeface="Wingdings" panose="05000000000000000000" pitchFamily="2" charset="2"/>
              <a:buChar char="§"/>
            </a:pPr>
            <a:endParaRPr lang="en-AU" sz="2800" dirty="0"/>
          </a:p>
        </p:txBody>
      </p:sp>
      <p:pic>
        <p:nvPicPr>
          <p:cNvPr id="4" name="Content Placeholder 4">
            <a:extLst>
              <a:ext uri="{FF2B5EF4-FFF2-40B4-BE49-F238E27FC236}">
                <a16:creationId xmlns:a16="http://schemas.microsoft.com/office/drawing/2014/main" id="{3AB48041-C949-401B-B4E9-4808055026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79723" y="2037060"/>
            <a:ext cx="1686917" cy="1686917"/>
          </a:xfrm>
          <a:prstGeom prst="rect">
            <a:avLst/>
          </a:prstGeom>
        </p:spPr>
      </p:pic>
      <p:sp>
        <p:nvSpPr>
          <p:cNvPr id="6" name="Content Placeholder 2">
            <a:extLst>
              <a:ext uri="{FF2B5EF4-FFF2-40B4-BE49-F238E27FC236}">
                <a16:creationId xmlns:a16="http://schemas.microsoft.com/office/drawing/2014/main" id="{A74425B3-D033-41A9-BC53-542B9C2B4705}"/>
              </a:ext>
            </a:extLst>
          </p:cNvPr>
          <p:cNvSpPr txBox="1">
            <a:spLocks/>
          </p:cNvSpPr>
          <p:nvPr/>
        </p:nvSpPr>
        <p:spPr>
          <a:xfrm>
            <a:off x="223864" y="1916832"/>
            <a:ext cx="6724400" cy="518457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AU" sz="2800" dirty="0"/>
              <a:t>I have kept the commandment of the Lord v13 </a:t>
            </a:r>
          </a:p>
          <a:p>
            <a:r>
              <a:rPr lang="en-AU" sz="2800" dirty="0"/>
              <a:t>The people spared the best of the sheep and oxen v15 </a:t>
            </a:r>
          </a:p>
          <a:p>
            <a:r>
              <a:rPr lang="en-AU" sz="2800" dirty="0"/>
              <a:t>But I have obeyed the voice of the Lord v20 </a:t>
            </a:r>
          </a:p>
          <a:p>
            <a:r>
              <a:rPr lang="en-AU" sz="2800" dirty="0"/>
              <a:t>But the people took the plunder v21</a:t>
            </a:r>
            <a:endParaRPr lang="en-AU" sz="2400" b="1" dirty="0"/>
          </a:p>
          <a:p>
            <a:pPr marL="0" indent="0">
              <a:buFont typeface="Arial" pitchFamily="34" charset="0"/>
              <a:buNone/>
            </a:pPr>
            <a:endParaRPr lang="en-AU" sz="2400" dirty="0"/>
          </a:p>
          <a:p>
            <a:pPr marL="0" indent="0">
              <a:buFont typeface="Arial" pitchFamily="34" charset="0"/>
              <a:buNone/>
            </a:pPr>
            <a:endParaRPr lang="en-AU" sz="2800" dirty="0"/>
          </a:p>
          <a:p>
            <a:pPr marL="0" indent="0">
              <a:buFont typeface="Arial" pitchFamily="34" charset="0"/>
              <a:buNone/>
            </a:pPr>
            <a:endParaRPr lang="en-AU" sz="2800" b="1" dirty="0"/>
          </a:p>
          <a:p>
            <a:pPr>
              <a:buFont typeface="Wingdings" panose="05000000000000000000" pitchFamily="2" charset="2"/>
              <a:buChar char="§"/>
            </a:pPr>
            <a:endParaRPr lang="en-AU" sz="2800" dirty="0"/>
          </a:p>
        </p:txBody>
      </p:sp>
      <p:sp>
        <p:nvSpPr>
          <p:cNvPr id="7" name="TextBox 6">
            <a:extLst>
              <a:ext uri="{FF2B5EF4-FFF2-40B4-BE49-F238E27FC236}">
                <a16:creationId xmlns:a16="http://schemas.microsoft.com/office/drawing/2014/main" id="{FF97D967-BEB4-4512-9EAB-DB3EA8BA3922}"/>
              </a:ext>
            </a:extLst>
          </p:cNvPr>
          <p:cNvSpPr txBox="1"/>
          <p:nvPr/>
        </p:nvSpPr>
        <p:spPr>
          <a:xfrm>
            <a:off x="2987824" y="2419117"/>
            <a:ext cx="2160240" cy="461665"/>
          </a:xfrm>
          <a:prstGeom prst="rect">
            <a:avLst/>
          </a:prstGeom>
          <a:noFill/>
        </p:spPr>
        <p:txBody>
          <a:bodyPr wrap="square" rtlCol="0">
            <a:spAutoFit/>
          </a:bodyPr>
          <a:lstStyle/>
          <a:p>
            <a:r>
              <a:rPr lang="en-AU" sz="2400" b="1" dirty="0">
                <a:solidFill>
                  <a:srgbClr val="C00000"/>
                </a:solidFill>
              </a:rPr>
              <a:t>DENIAL</a:t>
            </a:r>
            <a:endParaRPr lang="en-AU" b="1" dirty="0">
              <a:solidFill>
                <a:srgbClr val="C00000"/>
              </a:solidFill>
            </a:endParaRPr>
          </a:p>
        </p:txBody>
      </p:sp>
      <p:sp>
        <p:nvSpPr>
          <p:cNvPr id="8" name="TextBox 7">
            <a:extLst>
              <a:ext uri="{FF2B5EF4-FFF2-40B4-BE49-F238E27FC236}">
                <a16:creationId xmlns:a16="http://schemas.microsoft.com/office/drawing/2014/main" id="{C00EDCB8-6D9B-493B-9EFE-4C6F1AF27DF4}"/>
              </a:ext>
            </a:extLst>
          </p:cNvPr>
          <p:cNvSpPr txBox="1"/>
          <p:nvPr/>
        </p:nvSpPr>
        <p:spPr>
          <a:xfrm>
            <a:off x="4283968" y="3284984"/>
            <a:ext cx="2160240" cy="461665"/>
          </a:xfrm>
          <a:prstGeom prst="rect">
            <a:avLst/>
          </a:prstGeom>
          <a:noFill/>
        </p:spPr>
        <p:txBody>
          <a:bodyPr wrap="square" rtlCol="0">
            <a:spAutoFit/>
          </a:bodyPr>
          <a:lstStyle/>
          <a:p>
            <a:r>
              <a:rPr lang="en-AU" sz="2400" b="1" dirty="0">
                <a:solidFill>
                  <a:srgbClr val="C00000"/>
                </a:solidFill>
              </a:rPr>
              <a:t>BLAME</a:t>
            </a:r>
            <a:endParaRPr lang="en-AU" b="1" dirty="0">
              <a:solidFill>
                <a:srgbClr val="C00000"/>
              </a:solidFill>
            </a:endParaRPr>
          </a:p>
        </p:txBody>
      </p:sp>
      <p:sp>
        <p:nvSpPr>
          <p:cNvPr id="9" name="TextBox 8">
            <a:extLst>
              <a:ext uri="{FF2B5EF4-FFF2-40B4-BE49-F238E27FC236}">
                <a16:creationId xmlns:a16="http://schemas.microsoft.com/office/drawing/2014/main" id="{6EC6984D-4638-4D9E-9BDC-8AF03DC6CCB4}"/>
              </a:ext>
            </a:extLst>
          </p:cNvPr>
          <p:cNvSpPr txBox="1"/>
          <p:nvPr/>
        </p:nvSpPr>
        <p:spPr>
          <a:xfrm>
            <a:off x="2195736" y="4246949"/>
            <a:ext cx="2160240" cy="461665"/>
          </a:xfrm>
          <a:prstGeom prst="rect">
            <a:avLst/>
          </a:prstGeom>
          <a:noFill/>
        </p:spPr>
        <p:txBody>
          <a:bodyPr wrap="square" rtlCol="0">
            <a:spAutoFit/>
          </a:bodyPr>
          <a:lstStyle/>
          <a:p>
            <a:r>
              <a:rPr lang="en-AU" sz="2400" b="1" dirty="0">
                <a:solidFill>
                  <a:srgbClr val="C00000"/>
                </a:solidFill>
              </a:rPr>
              <a:t>DENIAL</a:t>
            </a:r>
            <a:endParaRPr lang="en-AU" b="1" dirty="0">
              <a:solidFill>
                <a:srgbClr val="C00000"/>
              </a:solidFill>
            </a:endParaRPr>
          </a:p>
        </p:txBody>
      </p:sp>
      <p:sp>
        <p:nvSpPr>
          <p:cNvPr id="10" name="TextBox 9">
            <a:extLst>
              <a:ext uri="{FF2B5EF4-FFF2-40B4-BE49-F238E27FC236}">
                <a16:creationId xmlns:a16="http://schemas.microsoft.com/office/drawing/2014/main" id="{680BD864-9115-444C-A30C-496F2C8E863A}"/>
              </a:ext>
            </a:extLst>
          </p:cNvPr>
          <p:cNvSpPr txBox="1"/>
          <p:nvPr/>
        </p:nvSpPr>
        <p:spPr>
          <a:xfrm>
            <a:off x="1331640" y="5208914"/>
            <a:ext cx="2160240" cy="461665"/>
          </a:xfrm>
          <a:prstGeom prst="rect">
            <a:avLst/>
          </a:prstGeom>
          <a:noFill/>
        </p:spPr>
        <p:txBody>
          <a:bodyPr wrap="square" rtlCol="0">
            <a:spAutoFit/>
          </a:bodyPr>
          <a:lstStyle/>
          <a:p>
            <a:r>
              <a:rPr lang="en-AU" sz="2400" b="1" dirty="0">
                <a:solidFill>
                  <a:srgbClr val="C00000"/>
                </a:solidFill>
              </a:rPr>
              <a:t>BLAME</a:t>
            </a:r>
            <a:endParaRPr lang="en-AU" b="1" dirty="0">
              <a:solidFill>
                <a:srgbClr val="C00000"/>
              </a:solidFill>
            </a:endParaRPr>
          </a:p>
        </p:txBody>
      </p:sp>
    </p:spTree>
    <p:extLst>
      <p:ext uri="{BB962C8B-B14F-4D97-AF65-F5344CB8AC3E}">
        <p14:creationId xmlns:p14="http://schemas.microsoft.com/office/powerpoint/2010/main" val="1261324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fade">
                                      <p:cBhvr>
                                        <p:cTn id="16" dur="500"/>
                                        <p:tgtEl>
                                          <p:spTgt spid="6">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Effect transition="in" filter="fade">
                                      <p:cBhvr>
                                        <p:cTn id="21" dur="500"/>
                                        <p:tgtEl>
                                          <p:spTgt spid="6">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6">
                                            <p:txEl>
                                              <p:pRg st="2" end="2"/>
                                            </p:txEl>
                                          </p:spTgt>
                                        </p:tgtEl>
                                        <p:attrNameLst>
                                          <p:attrName>style.visibility</p:attrName>
                                        </p:attrNameLst>
                                      </p:cBhvr>
                                      <p:to>
                                        <p:strVal val="visible"/>
                                      </p:to>
                                    </p:set>
                                    <p:animEffect transition="in" filter="fade">
                                      <p:cBhvr>
                                        <p:cTn id="26" dur="500"/>
                                        <p:tgtEl>
                                          <p:spTgt spid="6">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animEffect transition="in" filter="fade">
                                      <p:cBhvr>
                                        <p:cTn id="31" dur="500"/>
                                        <p:tgtEl>
                                          <p:spTgt spid="6">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9"/>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Saul – Pride crept in</a:t>
            </a:r>
          </a:p>
        </p:txBody>
      </p:sp>
      <p:sp>
        <p:nvSpPr>
          <p:cNvPr id="3" name="Content Placeholder 2"/>
          <p:cNvSpPr>
            <a:spLocks noGrp="1"/>
          </p:cNvSpPr>
          <p:nvPr>
            <p:ph idx="1"/>
          </p:nvPr>
        </p:nvSpPr>
        <p:spPr>
          <a:xfrm>
            <a:off x="215516" y="980728"/>
            <a:ext cx="8712968" cy="5184576"/>
          </a:xfrm>
        </p:spPr>
        <p:txBody>
          <a:bodyPr>
            <a:normAutofit fontScale="85000" lnSpcReduction="20000"/>
          </a:bodyPr>
          <a:lstStyle/>
          <a:p>
            <a:pPr marL="0" indent="0">
              <a:buNone/>
            </a:pPr>
            <a:r>
              <a:rPr lang="en-AU" i="1" dirty="0"/>
              <a:t>So Samuel said, “</a:t>
            </a:r>
            <a:r>
              <a:rPr lang="en-AU" b="1" i="1" dirty="0"/>
              <a:t>When you were little in your own eyes,</a:t>
            </a:r>
            <a:r>
              <a:rPr lang="en-AU" i="1" dirty="0"/>
              <a:t> were you not head of the tribes of Israel? And did not the </a:t>
            </a:r>
            <a:r>
              <a:rPr lang="en-AU" i="1" cap="small" dirty="0"/>
              <a:t>Lord</a:t>
            </a:r>
            <a:r>
              <a:rPr lang="en-AU" i="1" dirty="0"/>
              <a:t> anoint you king over Israel?</a:t>
            </a:r>
          </a:p>
          <a:p>
            <a:pPr marL="0" indent="0">
              <a:buNone/>
            </a:pPr>
            <a:endParaRPr lang="en-AU" i="1" dirty="0"/>
          </a:p>
          <a:p>
            <a:pPr marL="0" indent="0">
              <a:buNone/>
            </a:pPr>
            <a:r>
              <a:rPr lang="en-AU" i="1" dirty="0"/>
              <a:t>Has the </a:t>
            </a:r>
            <a:r>
              <a:rPr lang="en-AU" i="1" cap="small" dirty="0"/>
              <a:t>Lord</a:t>
            </a:r>
            <a:r>
              <a:rPr lang="en-AU" i="1" dirty="0"/>
              <a:t> as great delight in burnt offerings and sacrifices, As in obeying the voice of the </a:t>
            </a:r>
            <a:r>
              <a:rPr lang="en-AU" i="1" cap="small" dirty="0"/>
              <a:t>Lord</a:t>
            </a:r>
            <a:r>
              <a:rPr lang="en-AU" i="1" dirty="0"/>
              <a:t>?</a:t>
            </a:r>
            <a:br>
              <a:rPr lang="en-AU" i="1" dirty="0"/>
            </a:br>
            <a:endParaRPr lang="en-AU" i="1" dirty="0"/>
          </a:p>
          <a:p>
            <a:pPr marL="0" indent="0">
              <a:buNone/>
            </a:pPr>
            <a:r>
              <a:rPr lang="en-AU" i="1" dirty="0"/>
              <a:t>Behold, </a:t>
            </a:r>
            <a:r>
              <a:rPr lang="en-AU" b="1" i="1" dirty="0"/>
              <a:t>to obey </a:t>
            </a:r>
            <a:r>
              <a:rPr lang="en-AU" i="1" dirty="0"/>
              <a:t>is better than sacrifice,</a:t>
            </a:r>
            <a:br>
              <a:rPr lang="en-AU" i="1" dirty="0"/>
            </a:br>
            <a:r>
              <a:rPr lang="en-AU" i="1" dirty="0"/>
              <a:t>And to heed than the fat of rams.</a:t>
            </a:r>
            <a:br>
              <a:rPr lang="en-AU" i="1" dirty="0"/>
            </a:br>
            <a:r>
              <a:rPr lang="en-AU" i="1" dirty="0"/>
              <a:t>For rebellion is as the sin of witchcraft,</a:t>
            </a:r>
            <a:br>
              <a:rPr lang="en-AU" i="1" dirty="0"/>
            </a:br>
            <a:r>
              <a:rPr lang="en-AU" i="1" dirty="0"/>
              <a:t>And stubbornness is as iniquity and idolatry.</a:t>
            </a:r>
          </a:p>
          <a:p>
            <a:pPr marL="0" indent="0">
              <a:buNone/>
            </a:pPr>
            <a:br>
              <a:rPr lang="en-AU" i="1" dirty="0"/>
            </a:br>
            <a:r>
              <a:rPr lang="en-AU" i="1" dirty="0"/>
              <a:t>Because </a:t>
            </a:r>
            <a:r>
              <a:rPr lang="en-AU" b="1" i="1" dirty="0"/>
              <a:t>you have rejected </a:t>
            </a:r>
            <a:r>
              <a:rPr lang="en-AU" i="1" dirty="0"/>
              <a:t>the </a:t>
            </a:r>
            <a:r>
              <a:rPr lang="en-AU" b="1" i="1" dirty="0"/>
              <a:t>word of the </a:t>
            </a:r>
            <a:r>
              <a:rPr lang="en-AU" b="1" i="1" cap="small" dirty="0"/>
              <a:t>Lord</a:t>
            </a:r>
            <a:r>
              <a:rPr lang="en-AU" i="1" dirty="0"/>
              <a:t>,</a:t>
            </a:r>
            <a:br>
              <a:rPr lang="en-AU" i="1" dirty="0"/>
            </a:br>
            <a:r>
              <a:rPr lang="en-AU" b="1" i="1" dirty="0"/>
              <a:t>He also has rejected </a:t>
            </a:r>
            <a:r>
              <a:rPr lang="en-AU" i="1" dirty="0"/>
              <a:t>you </a:t>
            </a:r>
            <a:r>
              <a:rPr lang="en-AU" b="1" i="1" dirty="0"/>
              <a:t>from being king</a:t>
            </a:r>
            <a:r>
              <a:rPr lang="en-AU" i="1" dirty="0"/>
              <a:t>.”</a:t>
            </a:r>
          </a:p>
        </p:txBody>
      </p:sp>
    </p:spTree>
    <p:extLst>
      <p:ext uri="{BB962C8B-B14F-4D97-AF65-F5344CB8AC3E}">
        <p14:creationId xmlns:p14="http://schemas.microsoft.com/office/powerpoint/2010/main" val="34620915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Saul – It’s too late</a:t>
            </a:r>
          </a:p>
        </p:txBody>
      </p:sp>
      <p:sp>
        <p:nvSpPr>
          <p:cNvPr id="3" name="Content Placeholder 2"/>
          <p:cNvSpPr>
            <a:spLocks noGrp="1"/>
          </p:cNvSpPr>
          <p:nvPr>
            <p:ph idx="1"/>
          </p:nvPr>
        </p:nvSpPr>
        <p:spPr>
          <a:xfrm>
            <a:off x="215516" y="980728"/>
            <a:ext cx="8712968" cy="5184576"/>
          </a:xfrm>
        </p:spPr>
        <p:txBody>
          <a:bodyPr>
            <a:normAutofit/>
          </a:bodyPr>
          <a:lstStyle/>
          <a:p>
            <a:pPr marL="0" indent="0">
              <a:buNone/>
            </a:pPr>
            <a:r>
              <a:rPr lang="en-AU" b="1" dirty="0"/>
              <a:t>1 Sam 28 </a:t>
            </a:r>
            <a:r>
              <a:rPr lang="en-AU" b="1" dirty="0">
                <a:solidFill>
                  <a:srgbClr val="C00000"/>
                </a:solidFill>
              </a:rPr>
              <a:t>Quick facts: </a:t>
            </a:r>
          </a:p>
          <a:p>
            <a:r>
              <a:rPr lang="en-AU" dirty="0"/>
              <a:t>Samuel has passed away</a:t>
            </a:r>
          </a:p>
          <a:p>
            <a:r>
              <a:rPr lang="en-AU" dirty="0"/>
              <a:t>Saul is approaching another battle with the Philistine</a:t>
            </a:r>
          </a:p>
          <a:p>
            <a:r>
              <a:rPr lang="en-AU" dirty="0"/>
              <a:t>He now decides to seek God</a:t>
            </a:r>
          </a:p>
          <a:p>
            <a:r>
              <a:rPr lang="en-AU" dirty="0"/>
              <a:t>God has already removed His Spirit from Saul and Saul knew it</a:t>
            </a:r>
          </a:p>
          <a:p>
            <a:r>
              <a:rPr lang="en-AU" dirty="0"/>
              <a:t>It was too late, his destiny was sealed</a:t>
            </a:r>
          </a:p>
          <a:p>
            <a:endParaRPr lang="en-AU" dirty="0">
              <a:solidFill>
                <a:srgbClr val="C00000"/>
              </a:solidFill>
            </a:endParaRPr>
          </a:p>
        </p:txBody>
      </p:sp>
    </p:spTree>
    <p:extLst>
      <p:ext uri="{BB962C8B-B14F-4D97-AF65-F5344CB8AC3E}">
        <p14:creationId xmlns:p14="http://schemas.microsoft.com/office/powerpoint/2010/main" val="32814230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CD141-CFFC-4504-8162-CF5452CA41A0}"/>
              </a:ext>
            </a:extLst>
          </p:cNvPr>
          <p:cNvSpPr>
            <a:spLocks noGrp="1"/>
          </p:cNvSpPr>
          <p:nvPr>
            <p:ph type="title"/>
          </p:nvPr>
        </p:nvSpPr>
        <p:spPr/>
        <p:txBody>
          <a:bodyPr/>
          <a:lstStyle/>
          <a:p>
            <a:r>
              <a:rPr lang="en-AU" dirty="0"/>
              <a:t>David – A man after God’s heart</a:t>
            </a:r>
          </a:p>
        </p:txBody>
      </p:sp>
      <p:sp>
        <p:nvSpPr>
          <p:cNvPr id="3" name="Content Placeholder 2">
            <a:extLst>
              <a:ext uri="{FF2B5EF4-FFF2-40B4-BE49-F238E27FC236}">
                <a16:creationId xmlns:a16="http://schemas.microsoft.com/office/drawing/2014/main" id="{D439563C-767C-483F-B486-E60FF785C96D}"/>
              </a:ext>
            </a:extLst>
          </p:cNvPr>
          <p:cNvSpPr>
            <a:spLocks noGrp="1"/>
          </p:cNvSpPr>
          <p:nvPr>
            <p:ph idx="1"/>
          </p:nvPr>
        </p:nvSpPr>
        <p:spPr>
          <a:xfrm>
            <a:off x="251520" y="1207293"/>
            <a:ext cx="7128792" cy="4525963"/>
          </a:xfrm>
        </p:spPr>
        <p:txBody>
          <a:bodyPr>
            <a:normAutofit/>
          </a:bodyPr>
          <a:lstStyle/>
          <a:p>
            <a:r>
              <a:rPr lang="en-AU" dirty="0"/>
              <a:t>The Lord looks at the heart 1 Sam 16:7</a:t>
            </a:r>
          </a:p>
          <a:p>
            <a:r>
              <a:rPr lang="en-AU" dirty="0"/>
              <a:t>Always sought the Lord first</a:t>
            </a:r>
          </a:p>
          <a:p>
            <a:r>
              <a:rPr lang="en-AU" dirty="0"/>
              <a:t>Cared about the things of God </a:t>
            </a:r>
          </a:p>
          <a:p>
            <a:r>
              <a:rPr lang="en-AU" dirty="0"/>
              <a:t>Didn’t care what others thought of him</a:t>
            </a:r>
          </a:p>
          <a:p>
            <a:r>
              <a:rPr lang="en-AU" dirty="0"/>
              <a:t>Quick to repent</a:t>
            </a:r>
          </a:p>
          <a:p>
            <a:r>
              <a:rPr lang="en-AU" dirty="0"/>
              <a:t>Humble </a:t>
            </a:r>
          </a:p>
          <a:p>
            <a:endParaRPr lang="en-AU" dirty="0"/>
          </a:p>
        </p:txBody>
      </p:sp>
      <p:pic>
        <p:nvPicPr>
          <p:cNvPr id="4" name="Picture 3">
            <a:extLst>
              <a:ext uri="{FF2B5EF4-FFF2-40B4-BE49-F238E27FC236}">
                <a16:creationId xmlns:a16="http://schemas.microsoft.com/office/drawing/2014/main" id="{2180E877-28C2-479F-84B2-DD0763C6B1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2240" y="3068960"/>
            <a:ext cx="3333750" cy="4000500"/>
          </a:xfrm>
          <a:prstGeom prst="rect">
            <a:avLst/>
          </a:prstGeom>
        </p:spPr>
      </p:pic>
    </p:spTree>
    <p:extLst>
      <p:ext uri="{BB962C8B-B14F-4D97-AF65-F5344CB8AC3E}">
        <p14:creationId xmlns:p14="http://schemas.microsoft.com/office/powerpoint/2010/main" val="658157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David – Courageous</a:t>
            </a:r>
          </a:p>
        </p:txBody>
      </p:sp>
      <p:sp>
        <p:nvSpPr>
          <p:cNvPr id="3" name="Content Placeholder 2"/>
          <p:cNvSpPr>
            <a:spLocks noGrp="1"/>
          </p:cNvSpPr>
          <p:nvPr>
            <p:ph idx="1"/>
          </p:nvPr>
        </p:nvSpPr>
        <p:spPr>
          <a:xfrm>
            <a:off x="323528" y="980728"/>
            <a:ext cx="5904656" cy="5184576"/>
          </a:xfrm>
        </p:spPr>
        <p:txBody>
          <a:bodyPr>
            <a:normAutofit/>
          </a:bodyPr>
          <a:lstStyle/>
          <a:p>
            <a:pPr marL="0" indent="0">
              <a:buNone/>
            </a:pPr>
            <a:r>
              <a:rPr lang="en-AU" b="1" dirty="0"/>
              <a:t>1 Sam 17 </a:t>
            </a:r>
            <a:r>
              <a:rPr lang="en-AU" b="1" dirty="0">
                <a:solidFill>
                  <a:srgbClr val="C00000"/>
                </a:solidFill>
              </a:rPr>
              <a:t>Quick facts: </a:t>
            </a:r>
          </a:p>
          <a:p>
            <a:r>
              <a:rPr lang="en-AU" dirty="0"/>
              <a:t>Philistines taunting the Israelites (40 days). </a:t>
            </a:r>
          </a:p>
          <a:p>
            <a:r>
              <a:rPr lang="en-AU" dirty="0"/>
              <a:t>Goliath the giant and weapon</a:t>
            </a:r>
          </a:p>
          <a:p>
            <a:r>
              <a:rPr lang="en-AU" dirty="0"/>
              <a:t>The people were dismayed, greatly afraid and dreadfully afraid v11, 24</a:t>
            </a:r>
          </a:p>
          <a:p>
            <a:endParaRPr lang="en-AU" dirty="0"/>
          </a:p>
          <a:p>
            <a:endParaRPr lang="en-AU" dirty="0"/>
          </a:p>
          <a:p>
            <a:endParaRPr lang="en-AU" dirty="0"/>
          </a:p>
        </p:txBody>
      </p:sp>
      <p:pic>
        <p:nvPicPr>
          <p:cNvPr id="11" name="Picture 10">
            <a:extLst>
              <a:ext uri="{FF2B5EF4-FFF2-40B4-BE49-F238E27FC236}">
                <a16:creationId xmlns:a16="http://schemas.microsoft.com/office/drawing/2014/main" id="{B3533833-738C-4AC9-9D42-A28A16BE44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35688" y="1124744"/>
            <a:ext cx="2541368" cy="3679689"/>
          </a:xfrm>
          <a:prstGeom prst="rect">
            <a:avLst/>
          </a:prstGeom>
        </p:spPr>
      </p:pic>
    </p:spTree>
    <p:extLst>
      <p:ext uri="{BB962C8B-B14F-4D97-AF65-F5344CB8AC3E}">
        <p14:creationId xmlns:p14="http://schemas.microsoft.com/office/powerpoint/2010/main" val="17815481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David - Courageous</a:t>
            </a:r>
          </a:p>
        </p:txBody>
      </p:sp>
      <p:sp>
        <p:nvSpPr>
          <p:cNvPr id="3" name="Content Placeholder 2"/>
          <p:cNvSpPr>
            <a:spLocks noGrp="1"/>
          </p:cNvSpPr>
          <p:nvPr>
            <p:ph idx="1"/>
          </p:nvPr>
        </p:nvSpPr>
        <p:spPr>
          <a:xfrm>
            <a:off x="215516" y="980728"/>
            <a:ext cx="5004556" cy="5184576"/>
          </a:xfrm>
        </p:spPr>
        <p:txBody>
          <a:bodyPr>
            <a:normAutofit fontScale="92500" lnSpcReduction="20000"/>
          </a:bodyPr>
          <a:lstStyle/>
          <a:p>
            <a:pPr marL="0" indent="0">
              <a:buNone/>
            </a:pPr>
            <a:r>
              <a:rPr lang="en-AU" sz="2800" dirty="0"/>
              <a:t>What was David’s response?</a:t>
            </a:r>
          </a:p>
          <a:p>
            <a:pPr lvl="0"/>
            <a:r>
              <a:rPr lang="en-AU" sz="2800" i="1" dirty="0"/>
              <a:t>Who is this uncircumcised Philistine that he should defy the armies of the living God? v26, 36</a:t>
            </a:r>
          </a:p>
          <a:p>
            <a:pPr lvl="0"/>
            <a:r>
              <a:rPr lang="en-AU" sz="2800" i="1" dirty="0"/>
              <a:t>Is there not a cause? v29</a:t>
            </a:r>
          </a:p>
          <a:p>
            <a:pPr lvl="0"/>
            <a:r>
              <a:rPr lang="en-AU" sz="2800" i="1" dirty="0"/>
              <a:t>I come to you in the name of the Lord of Hosts, the God of the armies of Israel whom you have defied v45</a:t>
            </a:r>
          </a:p>
          <a:p>
            <a:pPr lvl="0"/>
            <a:r>
              <a:rPr lang="en-AU" sz="2800" i="1" dirty="0"/>
              <a:t>This day the Lord will deliver you into my hand … v46</a:t>
            </a:r>
          </a:p>
          <a:p>
            <a:pPr lvl="0"/>
            <a:r>
              <a:rPr lang="en-AU" sz="2800" i="1" dirty="0"/>
              <a:t>For the battle is the Lord’s v47</a:t>
            </a:r>
          </a:p>
        </p:txBody>
      </p:sp>
      <p:pic>
        <p:nvPicPr>
          <p:cNvPr id="5" name="Picture 4">
            <a:extLst>
              <a:ext uri="{FF2B5EF4-FFF2-40B4-BE49-F238E27FC236}">
                <a16:creationId xmlns:a16="http://schemas.microsoft.com/office/drawing/2014/main" id="{84B8D8A7-202F-4474-AE4F-D779C5463B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10857" y="1126078"/>
            <a:ext cx="3539843" cy="4605844"/>
          </a:xfrm>
          <a:prstGeom prst="rect">
            <a:avLst/>
          </a:prstGeom>
        </p:spPr>
      </p:pic>
    </p:spTree>
    <p:extLst>
      <p:ext uri="{BB962C8B-B14F-4D97-AF65-F5344CB8AC3E}">
        <p14:creationId xmlns:p14="http://schemas.microsoft.com/office/powerpoint/2010/main" val="1137817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charRg st="27" end="122"/>
                                            </p:txEl>
                                          </p:spTgt>
                                        </p:tgtEl>
                                        <p:attrNameLst>
                                          <p:attrName>style.visibility</p:attrName>
                                        </p:attrNameLst>
                                      </p:cBhvr>
                                      <p:to>
                                        <p:strVal val="visible"/>
                                      </p:to>
                                    </p:set>
                                    <p:animEffect transition="in" filter="fade">
                                      <p:cBhvr>
                                        <p:cTn id="12" dur="500"/>
                                        <p:tgtEl>
                                          <p:spTgt spid="3">
                                            <p:txEl>
                                              <p:charRg st="27" end="12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charRg st="122" end="148"/>
                                            </p:txEl>
                                          </p:spTgt>
                                        </p:tgtEl>
                                        <p:attrNameLst>
                                          <p:attrName>style.visibility</p:attrName>
                                        </p:attrNameLst>
                                      </p:cBhvr>
                                      <p:to>
                                        <p:strVal val="visible"/>
                                      </p:to>
                                    </p:set>
                                    <p:animEffect transition="in" filter="fade">
                                      <p:cBhvr>
                                        <p:cTn id="15" dur="500"/>
                                        <p:tgtEl>
                                          <p:spTgt spid="3">
                                            <p:txEl>
                                              <p:charRg st="122" end="148"/>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charRg st="148" end="253"/>
                                            </p:txEl>
                                          </p:spTgt>
                                        </p:tgtEl>
                                        <p:attrNameLst>
                                          <p:attrName>style.visibility</p:attrName>
                                        </p:attrNameLst>
                                      </p:cBhvr>
                                      <p:to>
                                        <p:strVal val="visible"/>
                                      </p:to>
                                    </p:set>
                                    <p:animEffect transition="in" filter="fade">
                                      <p:cBhvr>
                                        <p:cTn id="20" dur="500"/>
                                        <p:tgtEl>
                                          <p:spTgt spid="3">
                                            <p:txEl>
                                              <p:charRg st="148" end="25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charRg st="253" end="307"/>
                                            </p:txEl>
                                          </p:spTgt>
                                        </p:tgtEl>
                                        <p:attrNameLst>
                                          <p:attrName>style.visibility</p:attrName>
                                        </p:attrNameLst>
                                      </p:cBhvr>
                                      <p:to>
                                        <p:strVal val="visible"/>
                                      </p:to>
                                    </p:set>
                                    <p:animEffect transition="in" filter="fade">
                                      <p:cBhvr>
                                        <p:cTn id="25" dur="500"/>
                                        <p:tgtEl>
                                          <p:spTgt spid="3">
                                            <p:txEl>
                                              <p:charRg st="253" end="307"/>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charRg st="307" end="340"/>
                                            </p:txEl>
                                          </p:spTgt>
                                        </p:tgtEl>
                                        <p:attrNameLst>
                                          <p:attrName>style.visibility</p:attrName>
                                        </p:attrNameLst>
                                      </p:cBhvr>
                                      <p:to>
                                        <p:strVal val="visible"/>
                                      </p:to>
                                    </p:set>
                                    <p:animEffect transition="in" filter="fade">
                                      <p:cBhvr>
                                        <p:cTn id="28" dur="500"/>
                                        <p:tgtEl>
                                          <p:spTgt spid="3">
                                            <p:txEl>
                                              <p:charRg st="307" end="34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David - Unshaken</a:t>
            </a:r>
          </a:p>
        </p:txBody>
      </p:sp>
      <p:sp>
        <p:nvSpPr>
          <p:cNvPr id="3" name="Content Placeholder 2"/>
          <p:cNvSpPr>
            <a:spLocks noGrp="1"/>
          </p:cNvSpPr>
          <p:nvPr>
            <p:ph idx="1"/>
          </p:nvPr>
        </p:nvSpPr>
        <p:spPr>
          <a:xfrm>
            <a:off x="215516" y="980728"/>
            <a:ext cx="8712968" cy="5184576"/>
          </a:xfrm>
        </p:spPr>
        <p:txBody>
          <a:bodyPr>
            <a:normAutofit/>
          </a:bodyPr>
          <a:lstStyle/>
          <a:p>
            <a:pPr marL="0" indent="0">
              <a:buNone/>
            </a:pPr>
            <a:r>
              <a:rPr lang="en-AU" sz="2800" b="1" dirty="0"/>
              <a:t>1 Sam 30 </a:t>
            </a:r>
            <a:r>
              <a:rPr lang="en-AU" sz="2800" b="1" dirty="0">
                <a:solidFill>
                  <a:srgbClr val="C00000"/>
                </a:solidFill>
              </a:rPr>
              <a:t>Quick facts: </a:t>
            </a:r>
          </a:p>
          <a:p>
            <a:r>
              <a:rPr lang="en-AU" sz="2800" dirty="0"/>
              <a:t>David is still on the run from Saul</a:t>
            </a:r>
          </a:p>
          <a:p>
            <a:r>
              <a:rPr lang="en-AU" sz="2800" dirty="0"/>
              <a:t>Given a city to live in – </a:t>
            </a:r>
            <a:r>
              <a:rPr lang="en-AU" sz="2800" dirty="0" err="1"/>
              <a:t>Ziklag</a:t>
            </a:r>
            <a:endParaRPr lang="en-AU" sz="2800" dirty="0"/>
          </a:p>
          <a:p>
            <a:r>
              <a:rPr lang="en-AU" sz="2800" dirty="0"/>
              <a:t>Amalekites come, set the city on fire, raid the city and take the women and children captives</a:t>
            </a:r>
          </a:p>
          <a:p>
            <a:r>
              <a:rPr lang="en-AU" sz="2800" dirty="0"/>
              <a:t>When David and the men discover what has happened, they wept </a:t>
            </a:r>
          </a:p>
          <a:p>
            <a:r>
              <a:rPr lang="en-AU" sz="2800" dirty="0"/>
              <a:t>The men were so distraught, they spoke of stoning David</a:t>
            </a:r>
          </a:p>
          <a:p>
            <a:pPr lvl="0"/>
            <a:endParaRPr lang="en-AU" sz="2800" i="1" dirty="0"/>
          </a:p>
        </p:txBody>
      </p:sp>
    </p:spTree>
    <p:extLst>
      <p:ext uri="{BB962C8B-B14F-4D97-AF65-F5344CB8AC3E}">
        <p14:creationId xmlns:p14="http://schemas.microsoft.com/office/powerpoint/2010/main" val="360313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David - Unshaken</a:t>
            </a:r>
          </a:p>
        </p:txBody>
      </p:sp>
      <p:sp>
        <p:nvSpPr>
          <p:cNvPr id="3" name="Content Placeholder 2"/>
          <p:cNvSpPr>
            <a:spLocks noGrp="1"/>
          </p:cNvSpPr>
          <p:nvPr>
            <p:ph idx="1"/>
          </p:nvPr>
        </p:nvSpPr>
        <p:spPr>
          <a:xfrm>
            <a:off x="215516" y="980728"/>
            <a:ext cx="8712968" cy="5184576"/>
          </a:xfrm>
        </p:spPr>
        <p:txBody>
          <a:bodyPr>
            <a:normAutofit/>
          </a:bodyPr>
          <a:lstStyle/>
          <a:p>
            <a:pPr marL="0" indent="0">
              <a:buNone/>
            </a:pPr>
            <a:r>
              <a:rPr lang="en-AU" sz="2800" dirty="0"/>
              <a:t>What was David’s response?</a:t>
            </a:r>
          </a:p>
          <a:p>
            <a:pPr marL="0" lvl="0" indent="0">
              <a:buNone/>
            </a:pPr>
            <a:r>
              <a:rPr lang="en-AU" sz="2800" i="1" dirty="0"/>
              <a:t>Blame? Excuses? Denial? </a:t>
            </a:r>
          </a:p>
          <a:p>
            <a:pPr marL="0" lvl="0" indent="0">
              <a:buNone/>
            </a:pPr>
            <a:endParaRPr lang="en-AU" sz="2800" i="1" dirty="0"/>
          </a:p>
          <a:p>
            <a:r>
              <a:rPr lang="en-AU" sz="2800" dirty="0"/>
              <a:t>David strengthened himself in God v6</a:t>
            </a:r>
          </a:p>
          <a:p>
            <a:r>
              <a:rPr lang="en-AU" sz="2800" dirty="0"/>
              <a:t>David sought the Lord for direction v8</a:t>
            </a:r>
          </a:p>
          <a:p>
            <a:r>
              <a:rPr lang="en-AU" sz="2800" dirty="0"/>
              <a:t>David received clear instructions v8</a:t>
            </a:r>
          </a:p>
          <a:p>
            <a:r>
              <a:rPr lang="en-AU" sz="2800" dirty="0"/>
              <a:t>David went v9</a:t>
            </a:r>
          </a:p>
          <a:p>
            <a:r>
              <a:rPr lang="en-AU" sz="2800" dirty="0"/>
              <a:t>David pursued v10</a:t>
            </a:r>
          </a:p>
          <a:p>
            <a:r>
              <a:rPr lang="en-AU" sz="2800" dirty="0"/>
              <a:t>David attacked v17</a:t>
            </a:r>
          </a:p>
          <a:p>
            <a:r>
              <a:rPr lang="en-AU" sz="2800" dirty="0"/>
              <a:t>David recovered all v18, 19</a:t>
            </a:r>
            <a:endParaRPr lang="en-AU" sz="2800" i="1" dirty="0"/>
          </a:p>
        </p:txBody>
      </p:sp>
    </p:spTree>
    <p:extLst>
      <p:ext uri="{BB962C8B-B14F-4D97-AF65-F5344CB8AC3E}">
        <p14:creationId xmlns:p14="http://schemas.microsoft.com/office/powerpoint/2010/main" val="915217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E2B91-0D59-4FB0-8704-F1B3B6A27A7A}"/>
              </a:ext>
            </a:extLst>
          </p:cNvPr>
          <p:cNvSpPr>
            <a:spLocks noGrp="1"/>
          </p:cNvSpPr>
          <p:nvPr>
            <p:ph type="title"/>
          </p:nvPr>
        </p:nvSpPr>
        <p:spPr>
          <a:xfrm>
            <a:off x="179512" y="260648"/>
            <a:ext cx="9144000" cy="1052736"/>
          </a:xfrm>
        </p:spPr>
        <p:txBody>
          <a:bodyPr/>
          <a:lstStyle/>
          <a:p>
            <a:r>
              <a:rPr lang="en-AU" b="0" dirty="0"/>
              <a:t>The difference between </a:t>
            </a:r>
            <a:br>
              <a:rPr lang="en-AU" b="0" dirty="0"/>
            </a:br>
            <a:r>
              <a:rPr lang="en-AU" b="0" dirty="0"/>
              <a:t>Saul and David</a:t>
            </a:r>
          </a:p>
        </p:txBody>
      </p:sp>
      <p:pic>
        <p:nvPicPr>
          <p:cNvPr id="11" name="Picture 10">
            <a:extLst>
              <a:ext uri="{FF2B5EF4-FFF2-40B4-BE49-F238E27FC236}">
                <a16:creationId xmlns:a16="http://schemas.microsoft.com/office/drawing/2014/main" id="{4B411975-201B-4B1A-AA07-269A76334F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672" y="1772817"/>
            <a:ext cx="3000334" cy="3600400"/>
          </a:xfrm>
          <a:prstGeom prst="rect">
            <a:avLst/>
          </a:prstGeom>
        </p:spPr>
      </p:pic>
      <p:pic>
        <p:nvPicPr>
          <p:cNvPr id="15" name="Picture 14">
            <a:extLst>
              <a:ext uri="{FF2B5EF4-FFF2-40B4-BE49-F238E27FC236}">
                <a16:creationId xmlns:a16="http://schemas.microsoft.com/office/drawing/2014/main" id="{CABDA34D-935B-4DE5-A701-BC039FA0BA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8064" y="1772817"/>
            <a:ext cx="2921985" cy="3506382"/>
          </a:xfrm>
          <a:prstGeom prst="rect">
            <a:avLst/>
          </a:prstGeom>
        </p:spPr>
      </p:pic>
      <p:sp>
        <p:nvSpPr>
          <p:cNvPr id="6" name="TextBox 5">
            <a:extLst>
              <a:ext uri="{FF2B5EF4-FFF2-40B4-BE49-F238E27FC236}">
                <a16:creationId xmlns:a16="http://schemas.microsoft.com/office/drawing/2014/main" id="{B9A570CD-AC81-4B93-95FE-67DB1A46421C}"/>
              </a:ext>
            </a:extLst>
          </p:cNvPr>
          <p:cNvSpPr txBox="1"/>
          <p:nvPr/>
        </p:nvSpPr>
        <p:spPr>
          <a:xfrm>
            <a:off x="4970804" y="5157192"/>
            <a:ext cx="3489628" cy="954107"/>
          </a:xfrm>
          <a:prstGeom prst="rect">
            <a:avLst/>
          </a:prstGeom>
          <a:noFill/>
        </p:spPr>
        <p:txBody>
          <a:bodyPr wrap="square" rtlCol="0">
            <a:spAutoFit/>
          </a:bodyPr>
          <a:lstStyle/>
          <a:p>
            <a:pPr algn="ctr"/>
            <a:r>
              <a:rPr lang="en-AU" sz="2800" dirty="0"/>
              <a:t>The fear of the Lord</a:t>
            </a:r>
          </a:p>
          <a:p>
            <a:pPr algn="ctr"/>
            <a:r>
              <a:rPr lang="en-AU" sz="2800" dirty="0"/>
              <a:t>Ps 112</a:t>
            </a:r>
          </a:p>
        </p:txBody>
      </p:sp>
    </p:spTree>
    <p:extLst>
      <p:ext uri="{BB962C8B-B14F-4D97-AF65-F5344CB8AC3E}">
        <p14:creationId xmlns:p14="http://schemas.microsoft.com/office/powerpoint/2010/main" val="38590453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512FE-E046-4447-A45A-893250605FDC}"/>
              </a:ext>
            </a:extLst>
          </p:cNvPr>
          <p:cNvSpPr>
            <a:spLocks noGrp="1"/>
          </p:cNvSpPr>
          <p:nvPr>
            <p:ph type="title"/>
          </p:nvPr>
        </p:nvSpPr>
        <p:spPr/>
        <p:txBody>
          <a:bodyPr/>
          <a:lstStyle/>
          <a:p>
            <a:r>
              <a:rPr lang="en-AU" dirty="0"/>
              <a:t>In the last days…</a:t>
            </a:r>
          </a:p>
        </p:txBody>
      </p:sp>
      <p:sp>
        <p:nvSpPr>
          <p:cNvPr id="9" name="Content Placeholder 2">
            <a:extLst>
              <a:ext uri="{FF2B5EF4-FFF2-40B4-BE49-F238E27FC236}">
                <a16:creationId xmlns:a16="http://schemas.microsoft.com/office/drawing/2014/main" id="{5C20625C-2ADE-4E1B-8633-B96C907B24B4}"/>
              </a:ext>
            </a:extLst>
          </p:cNvPr>
          <p:cNvSpPr txBox="1">
            <a:spLocks/>
          </p:cNvSpPr>
          <p:nvPr/>
        </p:nvSpPr>
        <p:spPr>
          <a:xfrm>
            <a:off x="2843808" y="1268760"/>
            <a:ext cx="6139933" cy="524108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AU" sz="2800" dirty="0"/>
              <a:t>1 Tim 4:1-4 </a:t>
            </a:r>
            <a:r>
              <a:rPr lang="en-AU" sz="2800" i="1" dirty="0"/>
              <a:t>Now the Spirit expressly says that </a:t>
            </a:r>
            <a:r>
              <a:rPr lang="en-AU" sz="2800" b="1" i="1" dirty="0"/>
              <a:t>in latter times</a:t>
            </a:r>
            <a:r>
              <a:rPr lang="en-AU" sz="2800" i="1" dirty="0"/>
              <a:t> some will</a:t>
            </a:r>
          </a:p>
          <a:p>
            <a:r>
              <a:rPr lang="en-AU" sz="2800" i="1" dirty="0"/>
              <a:t>Depart from the faith, </a:t>
            </a:r>
          </a:p>
          <a:p>
            <a:r>
              <a:rPr lang="en-AU" sz="2800" i="1" dirty="0"/>
              <a:t>Giving heed to deceiving spirits and doctrines of demons,</a:t>
            </a:r>
          </a:p>
          <a:p>
            <a:r>
              <a:rPr lang="en-AU" sz="2800" i="1" dirty="0"/>
              <a:t>Speaking lies in hypocrisy, </a:t>
            </a:r>
          </a:p>
          <a:p>
            <a:r>
              <a:rPr lang="en-AU" sz="2800" i="1" dirty="0"/>
              <a:t>Having their own conscience seared with a hot iron, </a:t>
            </a:r>
            <a:endParaRPr lang="en-AU" sz="2800" dirty="0"/>
          </a:p>
        </p:txBody>
      </p:sp>
      <p:pic>
        <p:nvPicPr>
          <p:cNvPr id="7" name="Content Placeholder 6">
            <a:extLst>
              <a:ext uri="{FF2B5EF4-FFF2-40B4-BE49-F238E27FC236}">
                <a16:creationId xmlns:a16="http://schemas.microsoft.com/office/drawing/2014/main" id="{6349E404-B933-45B8-BF2A-7DCD2EB8D78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rot="16200000">
            <a:off x="-522451" y="1983416"/>
            <a:ext cx="3908585" cy="2603621"/>
          </a:xfrm>
        </p:spPr>
      </p:pic>
    </p:spTree>
    <p:extLst>
      <p:ext uri="{BB962C8B-B14F-4D97-AF65-F5344CB8AC3E}">
        <p14:creationId xmlns:p14="http://schemas.microsoft.com/office/powerpoint/2010/main" val="421043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512FE-E046-4447-A45A-893250605FDC}"/>
              </a:ext>
            </a:extLst>
          </p:cNvPr>
          <p:cNvSpPr>
            <a:spLocks noGrp="1"/>
          </p:cNvSpPr>
          <p:nvPr>
            <p:ph type="title"/>
          </p:nvPr>
        </p:nvSpPr>
        <p:spPr/>
        <p:txBody>
          <a:bodyPr/>
          <a:lstStyle/>
          <a:p>
            <a:r>
              <a:rPr lang="en-AU" dirty="0"/>
              <a:t>In the last days…</a:t>
            </a:r>
          </a:p>
        </p:txBody>
      </p:sp>
      <p:sp>
        <p:nvSpPr>
          <p:cNvPr id="9" name="Content Placeholder 2">
            <a:extLst>
              <a:ext uri="{FF2B5EF4-FFF2-40B4-BE49-F238E27FC236}">
                <a16:creationId xmlns:a16="http://schemas.microsoft.com/office/drawing/2014/main" id="{5C20625C-2ADE-4E1B-8633-B96C907B24B4}"/>
              </a:ext>
            </a:extLst>
          </p:cNvPr>
          <p:cNvSpPr txBox="1">
            <a:spLocks/>
          </p:cNvSpPr>
          <p:nvPr/>
        </p:nvSpPr>
        <p:spPr>
          <a:xfrm>
            <a:off x="3347864" y="1340768"/>
            <a:ext cx="5635877" cy="516908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AU" sz="2400" i="1" dirty="0"/>
              <a:t>2 Tim 4:3-4 For the </a:t>
            </a:r>
            <a:r>
              <a:rPr lang="en-AU" sz="2400" b="1" i="1" dirty="0"/>
              <a:t>time will come </a:t>
            </a:r>
            <a:r>
              <a:rPr lang="en-AU" sz="2400" i="1" dirty="0"/>
              <a:t>when </a:t>
            </a:r>
          </a:p>
          <a:p>
            <a:r>
              <a:rPr lang="en-AU" sz="2400" i="1" dirty="0"/>
              <a:t> They will not endure sound doctrine, but according to their own desires, because </a:t>
            </a:r>
          </a:p>
          <a:p>
            <a:r>
              <a:rPr lang="en-AU" sz="2400" i="1" dirty="0"/>
              <a:t>They have itching ears, </a:t>
            </a:r>
          </a:p>
          <a:p>
            <a:r>
              <a:rPr lang="en-AU" sz="2400" i="1" dirty="0"/>
              <a:t>They will heap up for themselves teachers; and </a:t>
            </a:r>
          </a:p>
          <a:p>
            <a:r>
              <a:rPr lang="en-AU" sz="2400" i="1" dirty="0"/>
              <a:t>They will turn their ears away from the truth, and </a:t>
            </a:r>
          </a:p>
          <a:p>
            <a:r>
              <a:rPr lang="en-AU" sz="2400" i="1" dirty="0"/>
              <a:t>Be turned aside to fables.  </a:t>
            </a:r>
            <a:endParaRPr lang="en-AU" sz="2400" dirty="0"/>
          </a:p>
        </p:txBody>
      </p:sp>
      <p:pic>
        <p:nvPicPr>
          <p:cNvPr id="12" name="Picture 11">
            <a:extLst>
              <a:ext uri="{FF2B5EF4-FFF2-40B4-BE49-F238E27FC236}">
                <a16:creationId xmlns:a16="http://schemas.microsoft.com/office/drawing/2014/main" id="{60EEE350-B3AA-40FD-A818-2EA8554BEB4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51520" y="1848036"/>
            <a:ext cx="2992118" cy="3161928"/>
          </a:xfrm>
          <a:prstGeom prst="rect">
            <a:avLst/>
          </a:prstGeom>
        </p:spPr>
      </p:pic>
    </p:spTree>
    <p:extLst>
      <p:ext uri="{BB962C8B-B14F-4D97-AF65-F5344CB8AC3E}">
        <p14:creationId xmlns:p14="http://schemas.microsoft.com/office/powerpoint/2010/main" val="37517180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marL="0" indent="0">
              <a:buNone/>
            </a:pPr>
            <a:r>
              <a:rPr lang="en-AU" dirty="0"/>
              <a:t>Luke 6:48</a:t>
            </a:r>
            <a:r>
              <a:rPr lang="en-AU" i="1" dirty="0"/>
              <a:t> He is like a man building a house, </a:t>
            </a:r>
            <a:r>
              <a:rPr lang="en-AU" b="1" i="1" dirty="0"/>
              <a:t>who dug deep and laid the foundation on the rock</a:t>
            </a:r>
            <a:r>
              <a:rPr lang="en-AU" i="1" dirty="0"/>
              <a:t>. And when the flood arose, the stream beat vehemently against that house, and </a:t>
            </a:r>
            <a:r>
              <a:rPr lang="en-AU" b="1" i="1" dirty="0"/>
              <a:t>could not shake it</a:t>
            </a:r>
            <a:r>
              <a:rPr lang="en-AU" i="1" dirty="0"/>
              <a:t>, </a:t>
            </a:r>
            <a:r>
              <a:rPr lang="en-AU" b="1" i="1" dirty="0"/>
              <a:t>for it was founded on the rock</a:t>
            </a:r>
            <a:r>
              <a:rPr lang="en-AU" i="1" dirty="0"/>
              <a:t>.</a:t>
            </a:r>
            <a:endParaRPr lang="en-AU" dirty="0"/>
          </a:p>
          <a:p>
            <a:pPr marL="0" indent="0">
              <a:buNone/>
            </a:pPr>
            <a:r>
              <a:rPr lang="en-AU" dirty="0"/>
              <a:t>1 Cor 15:58 </a:t>
            </a:r>
            <a:r>
              <a:rPr lang="en-AU" i="1" dirty="0"/>
              <a:t>Therefore, my beloved brethren, </a:t>
            </a:r>
            <a:r>
              <a:rPr lang="en-AU" b="1" i="1" dirty="0"/>
              <a:t>be steadfast, immovable, always abounding in the work of the Lord</a:t>
            </a:r>
            <a:r>
              <a:rPr lang="en-AU" i="1" dirty="0"/>
              <a:t>, knowing that your </a:t>
            </a:r>
            <a:r>
              <a:rPr lang="en-AU" i="1" dirty="0" err="1"/>
              <a:t>labor</a:t>
            </a:r>
            <a:r>
              <a:rPr lang="en-AU" i="1" dirty="0"/>
              <a:t> is not in vain in the Lord.</a:t>
            </a:r>
            <a:endParaRPr lang="en-AU" dirty="0"/>
          </a:p>
          <a:p>
            <a:pPr marL="0" indent="0">
              <a:buNone/>
            </a:pPr>
            <a:endParaRPr lang="en-US" sz="2400" b="1" i="1" dirty="0"/>
          </a:p>
        </p:txBody>
      </p:sp>
      <p:sp>
        <p:nvSpPr>
          <p:cNvPr id="4" name="Title 3"/>
          <p:cNvSpPr>
            <a:spLocks noGrp="1"/>
          </p:cNvSpPr>
          <p:nvPr>
            <p:ph type="title"/>
          </p:nvPr>
        </p:nvSpPr>
        <p:spPr/>
        <p:txBody>
          <a:bodyPr/>
          <a:lstStyle/>
          <a:p>
            <a:r>
              <a:rPr lang="en-AU" dirty="0"/>
              <a:t>Conclusion</a:t>
            </a:r>
          </a:p>
        </p:txBody>
      </p:sp>
    </p:spTree>
    <p:extLst>
      <p:ext uri="{BB962C8B-B14F-4D97-AF65-F5344CB8AC3E}">
        <p14:creationId xmlns:p14="http://schemas.microsoft.com/office/powerpoint/2010/main" val="19059014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370EF-6C90-400E-AC1F-3DF62137ABBC}"/>
              </a:ext>
            </a:extLst>
          </p:cNvPr>
          <p:cNvSpPr>
            <a:spLocks noGrp="1"/>
          </p:cNvSpPr>
          <p:nvPr>
            <p:ph type="title"/>
          </p:nvPr>
        </p:nvSpPr>
        <p:spPr/>
        <p:txBody>
          <a:bodyPr/>
          <a:lstStyle/>
          <a:p>
            <a:pPr algn="ctr"/>
            <a:r>
              <a:rPr lang="en-AU" dirty="0"/>
              <a:t>Being unshaken </a:t>
            </a:r>
            <a:r>
              <a:rPr lang="en-AU" b="0" dirty="0"/>
              <a:t>in times of shaking</a:t>
            </a:r>
          </a:p>
        </p:txBody>
      </p:sp>
      <p:pic>
        <p:nvPicPr>
          <p:cNvPr id="8" name="Content Placeholder 7">
            <a:extLst>
              <a:ext uri="{FF2B5EF4-FFF2-40B4-BE49-F238E27FC236}">
                <a16:creationId xmlns:a16="http://schemas.microsoft.com/office/drawing/2014/main" id="{84531BF6-24E7-4836-9727-534230BBA49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78681" y="1124744"/>
            <a:ext cx="6389663" cy="4792247"/>
          </a:xfrm>
        </p:spPr>
      </p:pic>
    </p:spTree>
    <p:extLst>
      <p:ext uri="{BB962C8B-B14F-4D97-AF65-F5344CB8AC3E}">
        <p14:creationId xmlns:p14="http://schemas.microsoft.com/office/powerpoint/2010/main" val="16399271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3844</TotalTime>
  <Words>3866</Words>
  <Application>Microsoft Office PowerPoint</Application>
  <PresentationFormat>On-screen Show (4:3)</PresentationFormat>
  <Paragraphs>329</Paragraphs>
  <Slides>26</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Malgun Gothic</vt:lpstr>
      <vt:lpstr>Arial</vt:lpstr>
      <vt:lpstr>Calibri</vt:lpstr>
      <vt:lpstr>Century Gothic</vt:lpstr>
      <vt:lpstr>Times New Roman</vt:lpstr>
      <vt:lpstr>Wingdings</vt:lpstr>
      <vt:lpstr>Office Theme</vt:lpstr>
      <vt:lpstr>Being Unshaken  in Times of Shaking</vt:lpstr>
      <vt:lpstr>Key Scriptures </vt:lpstr>
      <vt:lpstr>Key Scriptures </vt:lpstr>
      <vt:lpstr>Key Scriptures </vt:lpstr>
      <vt:lpstr>Key Scriptures </vt:lpstr>
      <vt:lpstr>Key Scriptures </vt:lpstr>
      <vt:lpstr>FOUNDATION</vt:lpstr>
      <vt:lpstr>PowerPoint Presentation</vt:lpstr>
      <vt:lpstr>The difference between  Saul and David</vt:lpstr>
      <vt:lpstr>Saul – Israel’s first king </vt:lpstr>
      <vt:lpstr>Saul – Feared man instead of God</vt:lpstr>
      <vt:lpstr>Saul – Feared man instead of God</vt:lpstr>
      <vt:lpstr>Saul – Pride crept in</vt:lpstr>
      <vt:lpstr>Saul – pride crept in</vt:lpstr>
      <vt:lpstr>Saul – Pride crept in</vt:lpstr>
      <vt:lpstr>Saul – It’s too late</vt:lpstr>
      <vt:lpstr>David – A man after God’s heart</vt:lpstr>
      <vt:lpstr>David – Courageous</vt:lpstr>
      <vt:lpstr>David - Courageous</vt:lpstr>
      <vt:lpstr>David - Unshaken</vt:lpstr>
      <vt:lpstr>David - Unshaken</vt:lpstr>
      <vt:lpstr>The difference between  Saul and David</vt:lpstr>
      <vt:lpstr>In the last days…</vt:lpstr>
      <vt:lpstr>In the last days…</vt:lpstr>
      <vt:lpstr>Conclusion</vt:lpstr>
      <vt:lpstr>Being unshaken in times of shaking</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Grace Liew</cp:lastModifiedBy>
  <cp:revision>129</cp:revision>
  <dcterms:created xsi:type="dcterms:W3CDTF">2014-04-01T16:35:38Z</dcterms:created>
  <dcterms:modified xsi:type="dcterms:W3CDTF">2018-10-06T14:49:55Z</dcterms:modified>
</cp:coreProperties>
</file>